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588" r:id="rId3"/>
    <p:sldId id="1582" r:id="rId4"/>
    <p:sldId id="592" r:id="rId5"/>
    <p:sldId id="593" r:id="rId6"/>
    <p:sldId id="594" r:id="rId7"/>
    <p:sldId id="597" r:id="rId8"/>
    <p:sldId id="599" r:id="rId9"/>
    <p:sldId id="600" r:id="rId10"/>
    <p:sldId id="601" r:id="rId11"/>
    <p:sldId id="602" r:id="rId12"/>
    <p:sldId id="605" r:id="rId13"/>
    <p:sldId id="608" r:id="rId14"/>
    <p:sldId id="606" r:id="rId15"/>
    <p:sldId id="609" r:id="rId16"/>
    <p:sldId id="607" r:id="rId17"/>
    <p:sldId id="610" r:id="rId18"/>
    <p:sldId id="611" r:id="rId19"/>
    <p:sldId id="612" r:id="rId20"/>
    <p:sldId id="613" r:id="rId21"/>
    <p:sldId id="614" r:id="rId22"/>
    <p:sldId id="615" r:id="rId23"/>
    <p:sldId id="616" r:id="rId24"/>
    <p:sldId id="617" r:id="rId25"/>
    <p:sldId id="618" r:id="rId26"/>
    <p:sldId id="619" r:id="rId27"/>
    <p:sldId id="620" r:id="rId28"/>
    <p:sldId id="621" r:id="rId29"/>
    <p:sldId id="622" r:id="rId30"/>
    <p:sldId id="623" r:id="rId31"/>
    <p:sldId id="1590" r:id="rId32"/>
    <p:sldId id="1519" r:id="rId33"/>
    <p:sldId id="1520" r:id="rId34"/>
    <p:sldId id="1521" r:id="rId35"/>
    <p:sldId id="1522" r:id="rId36"/>
    <p:sldId id="1523" r:id="rId37"/>
    <p:sldId id="1524" r:id="rId38"/>
    <p:sldId id="1532" r:id="rId39"/>
    <p:sldId id="1533" r:id="rId40"/>
    <p:sldId id="1534" r:id="rId41"/>
    <p:sldId id="1535" r:id="rId42"/>
    <p:sldId id="575" r:id="rId43"/>
    <p:sldId id="576" r:id="rId44"/>
    <p:sldId id="577" r:id="rId45"/>
    <p:sldId id="578" r:id="rId46"/>
    <p:sldId id="579" r:id="rId47"/>
    <p:sldId id="580" r:id="rId48"/>
    <p:sldId id="581" r:id="rId49"/>
    <p:sldId id="582" r:id="rId50"/>
    <p:sldId id="583" r:id="rId51"/>
    <p:sldId id="584" r:id="rId52"/>
    <p:sldId id="585" r:id="rId53"/>
    <p:sldId id="586" r:id="rId54"/>
    <p:sldId id="587" r:id="rId55"/>
    <p:sldId id="1539" r:id="rId56"/>
    <p:sldId id="1540" r:id="rId57"/>
    <p:sldId id="1541" r:id="rId58"/>
    <p:sldId id="1586" r:id="rId59"/>
    <p:sldId id="1585" r:id="rId60"/>
    <p:sldId id="1587" r:id="rId61"/>
    <p:sldId id="1588" r:id="rId62"/>
    <p:sldId id="1589" r:id="rId63"/>
    <p:sldId id="1591" r:id="rId64"/>
    <p:sldId id="1543" r:id="rId65"/>
    <p:sldId id="1544" r:id="rId66"/>
    <p:sldId id="1545" r:id="rId67"/>
    <p:sldId id="598" r:id="rId68"/>
    <p:sldId id="1547" r:id="rId69"/>
    <p:sldId id="1605" r:id="rId70"/>
    <p:sldId id="1606" r:id="rId71"/>
    <p:sldId id="1581" r:id="rId72"/>
    <p:sldId id="1592" r:id="rId73"/>
    <p:sldId id="1549" r:id="rId74"/>
    <p:sldId id="1593" r:id="rId75"/>
    <p:sldId id="1596" r:id="rId76"/>
    <p:sldId id="1595" r:id="rId77"/>
    <p:sldId id="1597" r:id="rId78"/>
    <p:sldId id="1557" r:id="rId79"/>
    <p:sldId id="1558" r:id="rId80"/>
    <p:sldId id="1594" r:id="rId81"/>
    <p:sldId id="1598" r:id="rId82"/>
    <p:sldId id="1599" r:id="rId83"/>
    <p:sldId id="1600" r:id="rId84"/>
    <p:sldId id="1601" r:id="rId85"/>
    <p:sldId id="1603" r:id="rId86"/>
    <p:sldId id="1604" r:id="rId87"/>
    <p:sldId id="1607" r:id="rId88"/>
    <p:sldId id="160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319">
          <p15:clr>
            <a:srgbClr val="A4A3A4"/>
          </p15:clr>
        </p15:guide>
        <p15:guide id="4" pos="3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7280" autoAdjust="0"/>
  </p:normalViewPr>
  <p:slideViewPr>
    <p:cSldViewPr snapToGrid="0">
      <p:cViewPr varScale="1">
        <p:scale>
          <a:sx n="75" d="100"/>
          <a:sy n="75" d="100"/>
        </p:scale>
        <p:origin x="245" y="43"/>
      </p:cViewPr>
      <p:guideLst>
        <p:guide orient="horz" pos="2160"/>
        <p:guide pos="3840"/>
        <p:guide orient="horz" pos="4319"/>
        <p:guide pos="3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74718-754F-4E07-9605-F6005C29891E}" type="datetimeFigureOut">
              <a:rPr lang="en-US" smtClean="0"/>
              <a:t>21-Aug-21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5A7449-0C62-42CB-B32A-6A9BAFE4E3B6}" type="slidenum">
              <a:rPr lang="en-US" smtClean="0"/>
              <a:t>‹#›</a:t>
            </a:fld>
            <a:endParaRPr lang="en-US" dirty="0"/>
          </a:p>
        </p:txBody>
      </p:sp>
    </p:spTree>
    <p:extLst>
      <p:ext uri="{BB962C8B-B14F-4D97-AF65-F5344CB8AC3E}">
        <p14:creationId xmlns:p14="http://schemas.microsoft.com/office/powerpoint/2010/main" val="119223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a:t>
            </a:r>
            <a:r>
              <a:rPr lang="en-US" dirty="0" err="1"/>
              <a:t>dz</a:t>
            </a:r>
            <a:r>
              <a:rPr lang="en-US" dirty="0"/>
              <a:t>}{dx} = \frac{</a:t>
            </a:r>
            <a:r>
              <a:rPr lang="en-US" dirty="0" err="1"/>
              <a:t>dz</a:t>
            </a:r>
            <a:r>
              <a:rPr lang="en-US" dirty="0"/>
              <a:t>}{</a:t>
            </a:r>
            <a:r>
              <a:rPr lang="en-US" dirty="0" err="1"/>
              <a:t>dy</a:t>
            </a:r>
            <a:r>
              <a:rPr lang="en-US" dirty="0"/>
              <a:t>} \</a:t>
            </a:r>
            <a:r>
              <a:rPr lang="en-US" dirty="0" err="1"/>
              <a:t>cdot</a:t>
            </a:r>
            <a:r>
              <a:rPr lang="en-US" dirty="0"/>
              <a:t> \frac{</a:t>
            </a:r>
            <a:r>
              <a:rPr lang="en-US" dirty="0" err="1"/>
              <a:t>dy</a:t>
            </a:r>
            <a:r>
              <a:rPr lang="en-US" dirty="0"/>
              <a:t>}{dx}</a:t>
            </a:r>
          </a:p>
        </p:txBody>
      </p:sp>
      <p:sp>
        <p:nvSpPr>
          <p:cNvPr id="4" name="Slide Number Placeholder 3"/>
          <p:cNvSpPr>
            <a:spLocks noGrp="1"/>
          </p:cNvSpPr>
          <p:nvPr>
            <p:ph type="sldNum" sz="quarter" idx="5"/>
          </p:nvPr>
        </p:nvSpPr>
        <p:spPr/>
        <p:txBody>
          <a:bodyPr/>
          <a:lstStyle/>
          <a:p>
            <a:fld id="{4E5A7449-0C62-42CB-B32A-6A9BAFE4E3B6}" type="slidenum">
              <a:rPr lang="en-US" smtClean="0"/>
              <a:t>6</a:t>
            </a:fld>
            <a:endParaRPr lang="en-US" dirty="0"/>
          </a:p>
        </p:txBody>
      </p:sp>
    </p:spTree>
    <p:extLst>
      <p:ext uri="{BB962C8B-B14F-4D97-AF65-F5344CB8AC3E}">
        <p14:creationId xmlns:p14="http://schemas.microsoft.com/office/powerpoint/2010/main" val="43766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1644489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42813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228109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50192305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3412"/>
          </a:xfrm>
        </p:spPr>
        <p:txBody>
          <a:bodyPr/>
          <a:lstStyle/>
          <a:p>
            <a:r>
              <a:rPr lang="en-US"/>
              <a:t>Click to edit Master title style</a:t>
            </a:r>
          </a:p>
        </p:txBody>
      </p:sp>
      <p:sp>
        <p:nvSpPr>
          <p:cNvPr id="3" name="Text Placeholder 2"/>
          <p:cNvSpPr>
            <a:spLocks noGrp="1"/>
          </p:cNvSpPr>
          <p:nvPr>
            <p:ph type="body" sz="half" idx="1"/>
          </p:nvPr>
        </p:nvSpPr>
        <p:spPr>
          <a:xfrm>
            <a:off x="609600" y="1052513"/>
            <a:ext cx="53848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52513"/>
            <a:ext cx="53848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33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84673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365394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167492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403986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67994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71390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387759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21-Aug-21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192013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21-Aug-21</a:t>
            </a:fld>
            <a:endParaRPr lang="en-US" dirty="0"/>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dirty="0"/>
          </a:p>
        </p:txBody>
      </p:sp>
    </p:spTree>
    <p:extLst>
      <p:ext uri="{BB962C8B-B14F-4D97-AF65-F5344CB8AC3E}">
        <p14:creationId xmlns:p14="http://schemas.microsoft.com/office/powerpoint/2010/main" val="2789509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cs231n.stanford.edu/index.html"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AgkfIQ4IGa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NN basics 2</a:t>
            </a:r>
          </a:p>
        </p:txBody>
      </p:sp>
      <p:sp>
        <p:nvSpPr>
          <p:cNvPr id="3" name="Subtitle 2"/>
          <p:cNvSpPr>
            <a:spLocks noGrp="1"/>
          </p:cNvSpPr>
          <p:nvPr>
            <p:ph type="subTitle" idx="1"/>
          </p:nvPr>
        </p:nvSpPr>
        <p:spPr/>
        <p:txBody>
          <a:bodyPr/>
          <a:lstStyle/>
          <a:p>
            <a:endParaRPr lang="en-US" dirty="0"/>
          </a:p>
        </p:txBody>
      </p:sp>
      <p:pic>
        <p:nvPicPr>
          <p:cNvPr id="1026" name="Picture 2" descr="Prepare the ImageNet dataset — gluoncv 0.11.0 documentation">
            <a:extLst>
              <a:ext uri="{FF2B5EF4-FFF2-40B4-BE49-F238E27FC236}">
                <a16:creationId xmlns:a16="http://schemas.microsoft.com/office/drawing/2014/main" id="{5937785D-608D-4AA4-865A-F0C00DB96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148080"/>
            <a:ext cx="11432540" cy="457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66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9708C3-08F1-4045-900E-6B0394DAE5BC}"/>
                  </a:ext>
                </a:extLst>
              </p:cNvPr>
              <p:cNvSpPr txBox="1"/>
              <p:nvPr/>
            </p:nvSpPr>
            <p:spPr>
              <a:xfrm>
                <a:off x="10911840" y="3883272"/>
                <a:ext cx="107696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=1</m:t>
                      </m:r>
                    </m:oMath>
                  </m:oMathPara>
                </a14:m>
                <a:endParaRPr lang="en-US" sz="2000" dirty="0">
                  <a:ea typeface="Cambria Math" panose="02040503050406030204" pitchFamily="18" charset="0"/>
                </a:endParaRPr>
              </a:p>
              <a:p>
                <a:endParaRPr lang="en-US" sz="2000" dirty="0"/>
              </a:p>
            </p:txBody>
          </p:sp>
        </mc:Choice>
        <mc:Fallback xmlns="">
          <p:sp>
            <p:nvSpPr>
              <p:cNvPr id="5" name="TextBox 4">
                <a:extLst>
                  <a:ext uri="{FF2B5EF4-FFF2-40B4-BE49-F238E27FC236}">
                    <a16:creationId xmlns:a16="http://schemas.microsoft.com/office/drawing/2014/main" id="{2A9708C3-08F1-4045-900E-6B0394DAE5BC}"/>
                  </a:ext>
                </a:extLst>
              </p:cNvPr>
              <p:cNvSpPr txBox="1">
                <a:spLocks noRot="1" noChangeAspect="1" noMove="1" noResize="1" noEditPoints="1" noAdjustHandles="1" noChangeArrowheads="1" noChangeShapeType="1" noTextEdit="1"/>
              </p:cNvSpPr>
              <p:nvPr/>
            </p:nvSpPr>
            <p:spPr>
              <a:xfrm>
                <a:off x="10911840" y="3883272"/>
                <a:ext cx="1076960" cy="1039323"/>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3DEA16D-90EE-4E96-A2B5-18E9309DC4E5}"/>
              </a:ext>
            </a:extLst>
          </p:cNvPr>
          <p:cNvSpPr/>
          <p:nvPr/>
        </p:nvSpPr>
        <p:spPr>
          <a:xfrm>
            <a:off x="10974968" y="3883273"/>
            <a:ext cx="863600" cy="70304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1652BC-7502-49A9-A507-D47D387356A2}"/>
              </a:ext>
            </a:extLst>
          </p:cNvPr>
          <p:cNvSpPr txBox="1"/>
          <p:nvPr/>
        </p:nvSpPr>
        <p:spPr>
          <a:xfrm>
            <a:off x="11499168" y="2656049"/>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5892800" cy="584775"/>
          </a:xfrm>
          <a:prstGeom prst="rect">
            <a:avLst/>
          </a:prstGeom>
          <a:noFill/>
        </p:spPr>
        <p:txBody>
          <a:bodyPr wrap="square" rtlCol="0">
            <a:spAutoFit/>
          </a:bodyPr>
          <a:lstStyle/>
          <a:p>
            <a:r>
              <a:rPr lang="en-US" sz="3200" dirty="0"/>
              <a:t>Step 0: initialization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endCxn id="7" idx="2"/>
          </p:cNvCxnSpPr>
          <p:nvPr/>
        </p:nvCxnSpPr>
        <p:spPr>
          <a:xfrm flipV="1">
            <a:off x="11418848" y="3056159"/>
            <a:ext cx="284976" cy="82711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1095AD4-CA5C-46F5-976E-C8F27B1CDC7C}"/>
              </a:ext>
            </a:extLst>
          </p:cNvPr>
          <p:cNvSpPr/>
          <p:nvPr/>
        </p:nvSpPr>
        <p:spPr>
          <a:xfrm>
            <a:off x="178048" y="3056158"/>
            <a:ext cx="5674112" cy="2562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681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9123680" y="2277883"/>
            <a:ext cx="1244600" cy="160539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31" name="Rectangle 30">
            <a:extLst>
              <a:ext uri="{FF2B5EF4-FFF2-40B4-BE49-F238E27FC236}">
                <a16:creationId xmlns:a16="http://schemas.microsoft.com/office/drawing/2014/main" id="{9ECD92B4-5331-49AD-8B8D-FBB6082D6117}"/>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3647440"/>
            <a:ext cx="3550920" cy="23583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Rectangle 16">
            <a:extLst>
              <a:ext uri="{FF2B5EF4-FFF2-40B4-BE49-F238E27FC236}">
                <a16:creationId xmlns:a16="http://schemas.microsoft.com/office/drawing/2014/main" id="{DC46333D-CD43-4AC0-897A-5BA6707B7F5C}"/>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9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3647440"/>
            <a:ext cx="3550920" cy="23583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Rectangle 16">
            <a:extLst>
              <a:ext uri="{FF2B5EF4-FFF2-40B4-BE49-F238E27FC236}">
                <a16:creationId xmlns:a16="http://schemas.microsoft.com/office/drawing/2014/main" id="{DC46333D-CD43-4AC0-897A-5BA6707B7F5C}"/>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Image result for vi sign&quot;">
            <a:extLst>
              <a:ext uri="{FF2B5EF4-FFF2-40B4-BE49-F238E27FC236}">
                <a16:creationId xmlns:a16="http://schemas.microsoft.com/office/drawing/2014/main" id="{042D0EFC-C7EA-402C-9BF0-69844E05CB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9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1524000"/>
            <a:ext cx="3550920" cy="235927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vi sign&quot;">
            <a:extLst>
              <a:ext uri="{FF2B5EF4-FFF2-40B4-BE49-F238E27FC236}">
                <a16:creationId xmlns:a16="http://schemas.microsoft.com/office/drawing/2014/main" id="{D487DBE5-DAD1-447D-BAEB-21DAB65A08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59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1524000"/>
            <a:ext cx="3550920" cy="235927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vi sign&quot;">
            <a:extLst>
              <a:ext uri="{FF2B5EF4-FFF2-40B4-BE49-F238E27FC236}">
                <a16:creationId xmlns:a16="http://schemas.microsoft.com/office/drawing/2014/main" id="{D487DBE5-DAD1-447D-BAEB-21DAB65A08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vi sign&quot;">
            <a:extLst>
              <a:ext uri="{FF2B5EF4-FFF2-40B4-BE49-F238E27FC236}">
                <a16:creationId xmlns:a16="http://schemas.microsoft.com/office/drawing/2014/main" id="{D2C3C877-FE4D-4627-B35B-63719610236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6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708512" y="2659917"/>
            <a:ext cx="3659768" cy="122335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5780AC-9018-4634-8CE6-F4A8AA59D70F}"/>
              </a:ext>
            </a:extLst>
          </p:cNvPr>
          <p:cNvSpPr txBox="1"/>
          <p:nvPr/>
        </p:nvSpPr>
        <p:spPr>
          <a:xfrm>
            <a:off x="6299200" y="2373828"/>
            <a:ext cx="409312" cy="400110"/>
          </a:xfrm>
          <a:prstGeom prst="rect">
            <a:avLst/>
          </a:prstGeom>
          <a:noFill/>
        </p:spPr>
        <p:txBody>
          <a:bodyPr wrap="square" rtlCol="0">
            <a:spAutoFit/>
          </a:bodyPr>
          <a:lstStyle/>
          <a:p>
            <a:pPr algn="ctr"/>
            <a:r>
              <a:rPr lang="en-US" sz="2000" dirty="0"/>
              <a:t>-4</a:t>
            </a:r>
          </a:p>
        </p:txBody>
      </p:sp>
      <p:pic>
        <p:nvPicPr>
          <p:cNvPr id="20" name="Picture 2" descr="Image result for vi sign&quot;">
            <a:extLst>
              <a:ext uri="{FF2B5EF4-FFF2-40B4-BE49-F238E27FC236}">
                <a16:creationId xmlns:a16="http://schemas.microsoft.com/office/drawing/2014/main" id="{16169C75-909C-400B-9449-AB905BCF48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i sign&quot;">
            <a:extLst>
              <a:ext uri="{FF2B5EF4-FFF2-40B4-BE49-F238E27FC236}">
                <a16:creationId xmlns:a16="http://schemas.microsoft.com/office/drawing/2014/main" id="{BFEB7213-612E-42BD-A309-BB62070D12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8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708512" y="2659917"/>
            <a:ext cx="3659768" cy="122335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5780AC-9018-4634-8CE6-F4A8AA59D70F}"/>
              </a:ext>
            </a:extLst>
          </p:cNvPr>
          <p:cNvSpPr txBox="1"/>
          <p:nvPr/>
        </p:nvSpPr>
        <p:spPr>
          <a:xfrm>
            <a:off x="6299200" y="2373828"/>
            <a:ext cx="409312" cy="400110"/>
          </a:xfrm>
          <a:prstGeom prst="rect">
            <a:avLst/>
          </a:prstGeom>
          <a:noFill/>
        </p:spPr>
        <p:txBody>
          <a:bodyPr wrap="square" rtlCol="0">
            <a:spAutoFit/>
          </a:bodyPr>
          <a:lstStyle/>
          <a:p>
            <a:pPr algn="ctr"/>
            <a:r>
              <a:rPr lang="en-US" sz="2000" dirty="0"/>
              <a:t>-4</a:t>
            </a:r>
          </a:p>
        </p:txBody>
      </p:sp>
      <p:pic>
        <p:nvPicPr>
          <p:cNvPr id="20" name="Picture 2" descr="Image result for vi sign&quot;">
            <a:extLst>
              <a:ext uri="{FF2B5EF4-FFF2-40B4-BE49-F238E27FC236}">
                <a16:creationId xmlns:a16="http://schemas.microsoft.com/office/drawing/2014/main" id="{16169C75-909C-400B-9449-AB905BCF48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i sign&quot;">
            <a:extLst>
              <a:ext uri="{FF2B5EF4-FFF2-40B4-BE49-F238E27FC236}">
                <a16:creationId xmlns:a16="http://schemas.microsoft.com/office/drawing/2014/main" id="{BFEB7213-612E-42BD-A309-BB62070D12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vi sign&quot;">
            <a:extLst>
              <a:ext uri="{FF2B5EF4-FFF2-40B4-BE49-F238E27FC236}">
                <a16:creationId xmlns:a16="http://schemas.microsoft.com/office/drawing/2014/main" id="{582301CE-FBC0-4575-8163-D755E105E7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968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6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E77-64CF-4D8E-B63E-2617DD70EF34}"/>
              </a:ext>
            </a:extLst>
          </p:cNvPr>
          <p:cNvSpPr>
            <a:spLocks noGrp="1"/>
          </p:cNvSpPr>
          <p:nvPr>
            <p:ph type="title"/>
          </p:nvPr>
        </p:nvSpPr>
        <p:spPr/>
        <p:txBody>
          <a:bodyPr/>
          <a:lstStyle/>
          <a:p>
            <a:r>
              <a:rPr lang="en-US" dirty="0"/>
              <a:t>Backpropagation- conclusions </a:t>
            </a:r>
          </a:p>
        </p:txBody>
      </p:sp>
      <p:sp>
        <p:nvSpPr>
          <p:cNvPr id="3" name="Content Placeholder 2">
            <a:extLst>
              <a:ext uri="{FF2B5EF4-FFF2-40B4-BE49-F238E27FC236}">
                <a16:creationId xmlns:a16="http://schemas.microsoft.com/office/drawing/2014/main" id="{800E3ED0-E8A3-460D-95E6-BD3B8C39C61C}"/>
              </a:ext>
            </a:extLst>
          </p:cNvPr>
          <p:cNvSpPr>
            <a:spLocks noGrp="1"/>
          </p:cNvSpPr>
          <p:nvPr>
            <p:ph idx="1"/>
          </p:nvPr>
        </p:nvSpPr>
        <p:spPr/>
        <p:txBody>
          <a:bodyPr/>
          <a:lstStyle/>
          <a:p>
            <a:r>
              <a:rPr lang="en-US" dirty="0"/>
              <a:t>All that we need to know in each junction is:</a:t>
            </a:r>
          </a:p>
          <a:p>
            <a:pPr lvl="1"/>
            <a:r>
              <a:rPr lang="en-US" dirty="0"/>
              <a:t>The local gradient from the junction’s equation.</a:t>
            </a:r>
          </a:p>
          <a:p>
            <a:pPr lvl="1"/>
            <a:r>
              <a:rPr lang="en-US" dirty="0"/>
              <a:t> the chain rule result that was “back propagated” to the junction.</a:t>
            </a:r>
          </a:p>
        </p:txBody>
      </p:sp>
      <p:pic>
        <p:nvPicPr>
          <p:cNvPr id="4" name="Picture 3">
            <a:extLst>
              <a:ext uri="{FF2B5EF4-FFF2-40B4-BE49-F238E27FC236}">
                <a16:creationId xmlns:a16="http://schemas.microsoft.com/office/drawing/2014/main" id="{C1F587EA-C19C-45D0-8A57-E5B44E73BC41}"/>
              </a:ext>
            </a:extLst>
          </p:cNvPr>
          <p:cNvPicPr>
            <a:picLocks noChangeAspect="1"/>
          </p:cNvPicPr>
          <p:nvPr/>
        </p:nvPicPr>
        <p:blipFill>
          <a:blip r:embed="rId2"/>
          <a:stretch>
            <a:fillRect/>
          </a:stretch>
        </p:blipFill>
        <p:spPr>
          <a:xfrm>
            <a:off x="1615051" y="2361810"/>
            <a:ext cx="8961897" cy="4496190"/>
          </a:xfrm>
          <a:prstGeom prst="rect">
            <a:avLst/>
          </a:prstGeom>
        </p:spPr>
      </p:pic>
      <p:sp>
        <p:nvSpPr>
          <p:cNvPr id="5" name="Rectangle 4">
            <a:extLst>
              <a:ext uri="{FF2B5EF4-FFF2-40B4-BE49-F238E27FC236}">
                <a16:creationId xmlns:a16="http://schemas.microsoft.com/office/drawing/2014/main" id="{9647E0B1-4853-4AF2-B227-ECA5DEDFE719}"/>
              </a:ext>
            </a:extLst>
          </p:cNvPr>
          <p:cNvSpPr/>
          <p:nvPr/>
        </p:nvSpPr>
        <p:spPr>
          <a:xfrm>
            <a:off x="1615051" y="4297680"/>
            <a:ext cx="1930789" cy="98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25B380-6D5F-4DC2-BAB3-772050AEE87D}"/>
              </a:ext>
            </a:extLst>
          </p:cNvPr>
          <p:cNvSpPr/>
          <p:nvPr/>
        </p:nvSpPr>
        <p:spPr>
          <a:xfrm>
            <a:off x="8066650" y="5681980"/>
            <a:ext cx="1930789" cy="98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73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Tree>
    <p:extLst>
      <p:ext uri="{BB962C8B-B14F-4D97-AF65-F5344CB8AC3E}">
        <p14:creationId xmlns:p14="http://schemas.microsoft.com/office/powerpoint/2010/main" val="116640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http://cs231n.stanford.edu/index.html</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5C9A54-21F2-4087-A733-0270CFBACD52}"/>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17" name="TextBox 16">
                <a:extLst>
                  <a:ext uri="{FF2B5EF4-FFF2-40B4-BE49-F238E27FC236}">
                    <a16:creationId xmlns:a16="http://schemas.microsoft.com/office/drawing/2014/main" id="{6C5C9A54-21F2-4087-A733-0270CFBACD52}"/>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3"/>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886400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887302"/>
            <a:ext cx="11785600" cy="830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21" name="Rectangle 20">
            <a:extLst>
              <a:ext uri="{FF2B5EF4-FFF2-40B4-BE49-F238E27FC236}">
                <a16:creationId xmlns:a16="http://schemas.microsoft.com/office/drawing/2014/main" id="{CBC3D771-3AC9-46E6-8C8E-049FF0068B1F}"/>
              </a:ext>
            </a:extLst>
          </p:cNvPr>
          <p:cNvSpPr/>
          <p:nvPr/>
        </p:nvSpPr>
        <p:spPr>
          <a:xfrm>
            <a:off x="101599" y="5144896"/>
            <a:ext cx="6065521" cy="830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33F88DB-A740-4C38-873E-01E34BEAF166}"/>
              </a:ext>
            </a:extLst>
          </p:cNvPr>
          <p:cNvPicPr>
            <a:picLocks noChangeAspect="1"/>
          </p:cNvPicPr>
          <p:nvPr/>
        </p:nvPicPr>
        <p:blipFill>
          <a:blip r:embed="rId3"/>
          <a:stretch>
            <a:fillRect/>
          </a:stretch>
        </p:blipFill>
        <p:spPr>
          <a:xfrm>
            <a:off x="8686450" y="2961596"/>
            <a:ext cx="1988992" cy="50296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C548CD-D17F-4277-BEEC-31E1BF33269B}"/>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37C548CD-D17F-4277-BEEC-31E1BF33269B}"/>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038132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62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21" name="Rectangle 20">
            <a:extLst>
              <a:ext uri="{FF2B5EF4-FFF2-40B4-BE49-F238E27FC236}">
                <a16:creationId xmlns:a16="http://schemas.microsoft.com/office/drawing/2014/main" id="{9CC34BF2-8D72-4D53-BB54-8ED429C14102}"/>
              </a:ext>
            </a:extLst>
          </p:cNvPr>
          <p:cNvSpPr/>
          <p:nvPr/>
        </p:nvSpPr>
        <p:spPr>
          <a:xfrm>
            <a:off x="355600" y="5364480"/>
            <a:ext cx="5740400" cy="1353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770F39E-7488-402A-A69E-D2FA5C816F29}"/>
              </a:ext>
            </a:extLst>
          </p:cNvPr>
          <p:cNvPicPr>
            <a:picLocks noChangeAspect="1"/>
          </p:cNvPicPr>
          <p:nvPr/>
        </p:nvPicPr>
        <p:blipFill rotWithShape="1">
          <a:blip r:embed="rId3"/>
          <a:srcRect b="20225"/>
          <a:stretch/>
        </p:blipFill>
        <p:spPr>
          <a:xfrm>
            <a:off x="7762166" y="3310909"/>
            <a:ext cx="1707028" cy="28573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6CC7353-E90E-403E-8BB4-FF6D4FC420F9}"/>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D6CC7353-E90E-403E-8BB4-FF6D4FC420F9}"/>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550205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866982"/>
            <a:ext cx="11785600" cy="830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B981698E-8471-47FA-A94C-8C63019DA43A}"/>
              </a:ext>
            </a:extLst>
          </p:cNvPr>
          <p:cNvSpPr/>
          <p:nvPr/>
        </p:nvSpPr>
        <p:spPr>
          <a:xfrm>
            <a:off x="5770880" y="4888020"/>
            <a:ext cx="6217920" cy="1353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E91C315-247E-4A6B-B72B-A479CF8DDC51}"/>
              </a:ext>
            </a:extLst>
          </p:cNvPr>
          <p:cNvPicPr>
            <a:picLocks noChangeAspect="1"/>
          </p:cNvPicPr>
          <p:nvPr/>
        </p:nvPicPr>
        <p:blipFill>
          <a:blip r:embed="rId3"/>
          <a:stretch>
            <a:fillRect/>
          </a:stretch>
        </p:blipFill>
        <p:spPr>
          <a:xfrm>
            <a:off x="6403256" y="3163600"/>
            <a:ext cx="2019475" cy="281964"/>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8730F-2DFB-4094-B9A4-49B87B5C302E}"/>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BDE8730F-2DFB-4094-B9A4-49B87B5C302E}"/>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92814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8285CB7E-2141-4A1E-B3F6-6E17DCE08D4C}"/>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0C78028-63AE-4716-A765-A33B477E7832}"/>
              </a:ext>
            </a:extLst>
          </p:cNvPr>
          <p:cNvPicPr>
            <a:picLocks noChangeAspect="1"/>
          </p:cNvPicPr>
          <p:nvPr/>
        </p:nvPicPr>
        <p:blipFill>
          <a:blip r:embed="rId3"/>
          <a:stretch>
            <a:fillRect/>
          </a:stretch>
        </p:blipFill>
        <p:spPr>
          <a:xfrm>
            <a:off x="5478708" y="3368018"/>
            <a:ext cx="1661304" cy="25148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40E2499-898D-4BFD-A9AC-563A615BBA36}"/>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F40E2499-898D-4BFD-A9AC-563A615BBA36}"/>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90638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1"/>
            <a:ext cx="11785600" cy="667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6B61414D-381E-423D-B7E8-ED4338D34C4C}"/>
              </a:ext>
            </a:extLst>
          </p:cNvPr>
          <p:cNvSpPr/>
          <p:nvPr/>
        </p:nvSpPr>
        <p:spPr>
          <a:xfrm>
            <a:off x="203200" y="5212080"/>
            <a:ext cx="5950287"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9A3AE46-CD31-4726-965E-15F7273E188A}"/>
              </a:ext>
            </a:extLst>
          </p:cNvPr>
          <p:cNvPicPr>
            <a:picLocks noChangeAspect="1"/>
          </p:cNvPicPr>
          <p:nvPr/>
        </p:nvPicPr>
        <p:blipFill>
          <a:blip r:embed="rId3"/>
          <a:stretch>
            <a:fillRect/>
          </a:stretch>
        </p:blipFill>
        <p:spPr>
          <a:xfrm>
            <a:off x="4093418" y="2533242"/>
            <a:ext cx="1646063" cy="25910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AC702D1-DC63-4851-8877-A6A2EFB0586A}"/>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FAC702D1-DC63-4851-8877-A6A2EFB0586A}"/>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52210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A265872-4495-42AB-B331-4BB6BC1D37CA}"/>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0A6CEC-F41D-4F7D-B246-36DD958DA54F}"/>
              </a:ext>
            </a:extLst>
          </p:cNvPr>
          <p:cNvPicPr>
            <a:picLocks noChangeAspect="1"/>
          </p:cNvPicPr>
          <p:nvPr/>
        </p:nvPicPr>
        <p:blipFill>
          <a:blip r:embed="rId5"/>
          <a:stretch>
            <a:fillRect/>
          </a:stretch>
        </p:blipFill>
        <p:spPr>
          <a:xfrm>
            <a:off x="3179018" y="4701529"/>
            <a:ext cx="1646063" cy="25910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8560C-7967-4632-8829-47DD91F9E933}"/>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A3A8560C-7967-4632-8829-47DD91F9E933}"/>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24512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8EBC152-1118-4BEA-A5E4-6DC1ABFB086E}"/>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093648-BD3D-40F4-8C42-10AE24F01012}"/>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ECAFF10-2504-4D3B-A844-D33BC7C3AC23}"/>
              </a:ext>
            </a:extLst>
          </p:cNvPr>
          <p:cNvPicPr>
            <a:picLocks noChangeAspect="1"/>
          </p:cNvPicPr>
          <p:nvPr/>
        </p:nvPicPr>
        <p:blipFill>
          <a:blip r:embed="rId5"/>
          <a:stretch>
            <a:fillRect/>
          </a:stretch>
        </p:blipFill>
        <p:spPr>
          <a:xfrm>
            <a:off x="3118058" y="1877679"/>
            <a:ext cx="1646063" cy="2591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232510-F7D7-484E-BC20-67087741594F}"/>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EA232510-F7D7-484E-BC20-67087741594F}"/>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334221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697EF1C-FC1D-4C8C-ADF3-86B151BA78E7}"/>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F3957D-2F6C-4F6F-B4E8-DC1AFEC16DE1}"/>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AF4270B-F87A-4245-B25D-28BB96EB7B93}"/>
              </a:ext>
            </a:extLst>
          </p:cNvPr>
          <p:cNvPicPr>
            <a:picLocks noChangeAspect="1"/>
          </p:cNvPicPr>
          <p:nvPr/>
        </p:nvPicPr>
        <p:blipFill>
          <a:blip r:embed="rId5"/>
          <a:stretch>
            <a:fillRect/>
          </a:stretch>
        </p:blipFill>
        <p:spPr>
          <a:xfrm>
            <a:off x="2004661" y="2981629"/>
            <a:ext cx="1646063" cy="2591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8EE8C6-0814-49A7-B8CB-BC5AEDBA372D}"/>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0A8EE8C6-0814-49A7-B8CB-BC5AEDBA372D}"/>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95864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sp>
        <p:nvSpPr>
          <p:cNvPr id="16" name="TextBox 15">
            <a:extLst>
              <a:ext uri="{FF2B5EF4-FFF2-40B4-BE49-F238E27FC236}">
                <a16:creationId xmlns:a16="http://schemas.microsoft.com/office/drawing/2014/main" id="{A0DC94FE-98DB-4E1B-8A75-BDCEC966FED4}"/>
              </a:ext>
            </a:extLst>
          </p:cNvPr>
          <p:cNvSpPr txBox="1"/>
          <p:nvPr/>
        </p:nvSpPr>
        <p:spPr>
          <a:xfrm>
            <a:off x="1802295" y="2070484"/>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i sign&quot;">
            <a:extLst>
              <a:ext uri="{FF2B5EF4-FFF2-40B4-BE49-F238E27FC236}">
                <a16:creationId xmlns:a16="http://schemas.microsoft.com/office/drawing/2014/main" id="{6583FDBC-6404-4178-B05D-FDC060A9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1778066"/>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65588BA-90CF-4339-8789-38C41D136487}"/>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DB2686-7F0D-41E4-B0E6-ADCD15365865}"/>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8E2C59C-C327-465E-BB00-0C6628B3117F}"/>
              </a:ext>
            </a:extLst>
          </p:cNvPr>
          <p:cNvPicPr>
            <a:picLocks noChangeAspect="1"/>
          </p:cNvPicPr>
          <p:nvPr/>
        </p:nvPicPr>
        <p:blipFill>
          <a:blip r:embed="rId5"/>
          <a:stretch>
            <a:fillRect/>
          </a:stretch>
        </p:blipFill>
        <p:spPr>
          <a:xfrm>
            <a:off x="2004661" y="1494433"/>
            <a:ext cx="1790855" cy="35055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37C04D-40F6-447A-B270-B7822BED781E}"/>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DB37C04D-40F6-447A-B270-B7822BED781E}"/>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0911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b="1" dirty="0"/>
              <a:t>Chain rule</a:t>
            </a:r>
          </a:p>
          <a:p>
            <a:r>
              <a:rPr lang="en-US" dirty="0" err="1"/>
              <a:t>ConvNets</a:t>
            </a:r>
            <a:endParaRPr lang="en-US" dirty="0"/>
          </a:p>
          <a:p>
            <a:pPr lvl="1"/>
            <a:r>
              <a:rPr lang="en-US" dirty="0"/>
              <a:t>Convolution layer</a:t>
            </a:r>
          </a:p>
          <a:p>
            <a:pPr lvl="1"/>
            <a:r>
              <a:rPr lang="en-US" dirty="0"/>
              <a:t>Pooling layer</a:t>
            </a:r>
          </a:p>
          <a:p>
            <a:r>
              <a:rPr lang="en-US"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34541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sp>
        <p:nvSpPr>
          <p:cNvPr id="15" name="TextBox 14">
            <a:extLst>
              <a:ext uri="{FF2B5EF4-FFF2-40B4-BE49-F238E27FC236}">
                <a16:creationId xmlns:a16="http://schemas.microsoft.com/office/drawing/2014/main" id="{86DFBC3C-C772-425A-B948-FC9719EDAA49}"/>
              </a:ext>
            </a:extLst>
          </p:cNvPr>
          <p:cNvSpPr txBox="1"/>
          <p:nvPr/>
        </p:nvSpPr>
        <p:spPr>
          <a:xfrm>
            <a:off x="1802295" y="3429000"/>
            <a:ext cx="828011" cy="400110"/>
          </a:xfrm>
          <a:prstGeom prst="rect">
            <a:avLst/>
          </a:prstGeom>
          <a:noFill/>
        </p:spPr>
        <p:txBody>
          <a:bodyPr wrap="square" rtlCol="0">
            <a:spAutoFit/>
          </a:bodyPr>
          <a:lstStyle/>
          <a:p>
            <a:pPr algn="ctr"/>
            <a:r>
              <a:rPr lang="en-US" sz="2000" dirty="0"/>
              <a:t>-0.4</a:t>
            </a:r>
          </a:p>
        </p:txBody>
      </p:sp>
      <p:sp>
        <p:nvSpPr>
          <p:cNvPr id="16" name="TextBox 15">
            <a:extLst>
              <a:ext uri="{FF2B5EF4-FFF2-40B4-BE49-F238E27FC236}">
                <a16:creationId xmlns:a16="http://schemas.microsoft.com/office/drawing/2014/main" id="{A0DC94FE-98DB-4E1B-8A75-BDCEC966FED4}"/>
              </a:ext>
            </a:extLst>
          </p:cNvPr>
          <p:cNvSpPr txBox="1"/>
          <p:nvPr/>
        </p:nvSpPr>
        <p:spPr>
          <a:xfrm>
            <a:off x="1802295" y="2070484"/>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i sign&quot;">
            <a:extLst>
              <a:ext uri="{FF2B5EF4-FFF2-40B4-BE49-F238E27FC236}">
                <a16:creationId xmlns:a16="http://schemas.microsoft.com/office/drawing/2014/main" id="{6583FDBC-6404-4178-B05D-FDC060A9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177806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vi sign&quot;">
            <a:extLst>
              <a:ext uri="{FF2B5EF4-FFF2-40B4-BE49-F238E27FC236}">
                <a16:creationId xmlns:a16="http://schemas.microsoft.com/office/drawing/2014/main" id="{28FCA936-1BE6-4AC2-BED4-677CAF8631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3232594"/>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2125E19-7E0B-47CC-A35D-E904EBDF00B9}"/>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821BAF-44F8-4984-A92D-F927F68FC9FC}"/>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7ED454-EC77-4EDB-99EE-2393986AEEEE}"/>
              </a:ext>
            </a:extLst>
          </p:cNvPr>
          <p:cNvSpPr txBox="1"/>
          <p:nvPr/>
        </p:nvSpPr>
        <p:spPr>
          <a:xfrm>
            <a:off x="1741335" y="2925910"/>
            <a:ext cx="2106579" cy="369332"/>
          </a:xfrm>
          <a:prstGeom prst="rect">
            <a:avLst/>
          </a:prstGeom>
          <a:noFill/>
        </p:spPr>
        <p:txBody>
          <a:bodyPr wrap="square" rtlCol="0">
            <a:spAutoFit/>
          </a:bodyPr>
          <a:lstStyle/>
          <a:p>
            <a:r>
              <a:rPr lang="en-US" dirty="0">
                <a:solidFill>
                  <a:srgbClr val="FF0000"/>
                </a:solidFill>
              </a:rPr>
              <a:t>[0.2]*[-2]=-0.4</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2CF463-8095-4099-A67D-5D9EEDAC17C5}"/>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4A2CF463-8095-4099-A67D-5D9EEDAC17C5}"/>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5"/>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202869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b="1" dirty="0" err="1"/>
              <a:t>ConvNets</a:t>
            </a:r>
            <a:endParaRPr lang="en-US" b="1" dirty="0"/>
          </a:p>
          <a:p>
            <a:pPr lvl="1"/>
            <a:r>
              <a:rPr lang="en-US" b="1" dirty="0"/>
              <a:t>Convolution layer</a:t>
            </a:r>
          </a:p>
          <a:p>
            <a:pPr lvl="1"/>
            <a:r>
              <a:rPr lang="en-US" dirty="0"/>
              <a:t>Pooling layer</a:t>
            </a:r>
          </a:p>
          <a:p>
            <a:r>
              <a:rPr lang="en-US"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28929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43E3F-091C-4B10-B7BB-C6B52A4105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0422D5-B4E3-4141-9239-3560A954FBCC}"/>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132942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B90C-8D22-48B9-807D-840818BF67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00C7FE-F90C-46FE-82C3-9B0BF02C25B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8EC66E-2E9E-47BA-A6E2-98C67FF1EE5D}"/>
              </a:ext>
            </a:extLst>
          </p:cNvPr>
          <p:cNvPicPr>
            <a:picLocks noChangeAspect="1"/>
          </p:cNvPicPr>
          <p:nvPr/>
        </p:nvPicPr>
        <p:blipFill rotWithShape="1">
          <a:blip r:embed="rId2"/>
          <a:srcRect b="12974"/>
          <a:stretch/>
        </p:blipFill>
        <p:spPr>
          <a:xfrm>
            <a:off x="1524000" y="856489"/>
            <a:ext cx="9144000" cy="4477512"/>
          </a:xfrm>
          <a:prstGeom prst="rect">
            <a:avLst/>
          </a:prstGeom>
        </p:spPr>
      </p:pic>
    </p:spTree>
    <p:extLst>
      <p:ext uri="{BB962C8B-B14F-4D97-AF65-F5344CB8AC3E}">
        <p14:creationId xmlns:p14="http://schemas.microsoft.com/office/powerpoint/2010/main" val="410641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9A0B-A8E5-4EA8-B625-71B64CDFEC68}"/>
              </a:ext>
            </a:extLst>
          </p:cNvPr>
          <p:cNvPicPr>
            <a:picLocks noChangeAspect="1"/>
          </p:cNvPicPr>
          <p:nvPr/>
        </p:nvPicPr>
        <p:blipFill rotWithShape="1">
          <a:blip r:embed="rId2"/>
          <a:srcRect b="11493"/>
          <a:stretch/>
        </p:blipFill>
        <p:spPr>
          <a:xfrm>
            <a:off x="1524000" y="856489"/>
            <a:ext cx="9144000" cy="4553712"/>
          </a:xfrm>
          <a:prstGeom prst="rect">
            <a:avLst/>
          </a:prstGeom>
        </p:spPr>
      </p:pic>
    </p:spTree>
    <p:extLst>
      <p:ext uri="{BB962C8B-B14F-4D97-AF65-F5344CB8AC3E}">
        <p14:creationId xmlns:p14="http://schemas.microsoft.com/office/powerpoint/2010/main" val="3313686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C540-E97A-42B5-A800-11FA51CF40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87AA5D-BE97-4719-ADB9-08D4F546B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DA584F-8167-4A8A-84A4-7BB3A67BD04C}"/>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176946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8935-7873-4BAB-B699-1CA9E8271D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67083E-8271-4689-8EAE-5E268BEAA4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D00C0C-0424-4190-AC46-E87B090A4CF7}"/>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372928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A584F-8167-4A8A-84A4-7BB3A67BD04C}"/>
              </a:ext>
            </a:extLst>
          </p:cNvPr>
          <p:cNvPicPr>
            <a:picLocks noChangeAspect="1"/>
          </p:cNvPicPr>
          <p:nvPr/>
        </p:nvPicPr>
        <p:blipFill rotWithShape="1">
          <a:blip r:embed="rId2"/>
          <a:srcRect b="12032"/>
          <a:stretch/>
        </p:blipFill>
        <p:spPr>
          <a:xfrm>
            <a:off x="1524000" y="856489"/>
            <a:ext cx="9144000" cy="4525964"/>
          </a:xfrm>
          <a:prstGeom prst="rect">
            <a:avLst/>
          </a:prstGeom>
        </p:spPr>
      </p:pic>
      <p:grpSp>
        <p:nvGrpSpPr>
          <p:cNvPr id="9" name="Group 8">
            <a:extLst>
              <a:ext uri="{FF2B5EF4-FFF2-40B4-BE49-F238E27FC236}">
                <a16:creationId xmlns:a16="http://schemas.microsoft.com/office/drawing/2014/main" id="{EB1E46A9-BD86-462F-AEFD-875394E2DAC7}"/>
              </a:ext>
            </a:extLst>
          </p:cNvPr>
          <p:cNvGrpSpPr/>
          <p:nvPr/>
        </p:nvGrpSpPr>
        <p:grpSpPr>
          <a:xfrm>
            <a:off x="6019800" y="4191001"/>
            <a:ext cx="4481250" cy="2615863"/>
            <a:chOff x="4495800" y="4191000"/>
            <a:chExt cx="4481250" cy="2615863"/>
          </a:xfrm>
        </p:grpSpPr>
        <p:cxnSp>
          <p:nvCxnSpPr>
            <p:cNvPr id="6" name="Straight Arrow Connector 5">
              <a:extLst>
                <a:ext uri="{FF2B5EF4-FFF2-40B4-BE49-F238E27FC236}">
                  <a16:creationId xmlns:a16="http://schemas.microsoft.com/office/drawing/2014/main" id="{2CA0776E-915E-4644-B4DB-ADC47B000BF9}"/>
                </a:ext>
              </a:extLst>
            </p:cNvPr>
            <p:cNvCxnSpPr>
              <a:cxnSpLocks/>
            </p:cNvCxnSpPr>
            <p:nvPr/>
          </p:nvCxnSpPr>
          <p:spPr>
            <a:xfrm flipH="1" flipV="1">
              <a:off x="4495800" y="4191000"/>
              <a:ext cx="914400" cy="167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A74324-85FF-4419-A22F-5ED2DE292D0A}"/>
                </a:ext>
              </a:extLst>
            </p:cNvPr>
            <p:cNvSpPr txBox="1"/>
            <p:nvPr/>
          </p:nvSpPr>
          <p:spPr>
            <a:xfrm>
              <a:off x="4572000" y="5791200"/>
              <a:ext cx="4405050" cy="1015663"/>
            </a:xfrm>
            <a:prstGeom prst="rect">
              <a:avLst/>
            </a:prstGeom>
            <a:noFill/>
          </p:spPr>
          <p:txBody>
            <a:bodyPr wrap="square" rtlCol="0">
              <a:spAutoFit/>
            </a:bodyPr>
            <a:lstStyle/>
            <a:p>
              <a:r>
                <a:rPr lang="en-US" sz="2000" dirty="0"/>
                <a:t>Number of weights: 5 x 5 x 3 + 1 = </a:t>
              </a:r>
              <a:r>
                <a:rPr lang="en-US" sz="2000" b="1" dirty="0"/>
                <a:t>76</a:t>
              </a:r>
            </a:p>
            <a:p>
              <a:r>
                <a:rPr lang="en-US" sz="2000" dirty="0"/>
                <a:t>(vs. 3072 for a fully-connected layer)</a:t>
              </a:r>
            </a:p>
            <a:p>
              <a:r>
                <a:rPr lang="en-US" sz="2000" dirty="0"/>
                <a:t>(+1 for bias)</a:t>
              </a:r>
            </a:p>
          </p:txBody>
        </p:sp>
      </p:grpSp>
    </p:spTree>
    <p:extLst>
      <p:ext uri="{BB962C8B-B14F-4D97-AF65-F5344CB8AC3E}">
        <p14:creationId xmlns:p14="http://schemas.microsoft.com/office/powerpoint/2010/main" val="1873397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F8CF2-A615-4193-877E-CCC3C1770BE0}"/>
              </a:ext>
            </a:extLst>
          </p:cNvPr>
          <p:cNvPicPr>
            <a:picLocks noChangeAspect="1"/>
          </p:cNvPicPr>
          <p:nvPr/>
        </p:nvPicPr>
        <p:blipFill rotWithShape="1">
          <a:blip r:embed="rId2"/>
          <a:srcRect b="11493"/>
          <a:stretch/>
        </p:blipFill>
        <p:spPr>
          <a:xfrm>
            <a:off x="1524000" y="856489"/>
            <a:ext cx="9144000" cy="4553712"/>
          </a:xfrm>
          <a:prstGeom prst="rect">
            <a:avLst/>
          </a:prstGeom>
        </p:spPr>
      </p:pic>
    </p:spTree>
    <p:extLst>
      <p:ext uri="{BB962C8B-B14F-4D97-AF65-F5344CB8AC3E}">
        <p14:creationId xmlns:p14="http://schemas.microsoft.com/office/powerpoint/2010/main" val="1324399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6E16-6096-4954-A314-CD8A876CBB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BCE53B-B05B-403D-BD1A-D2A9E0621C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ADD625-4ECF-4293-8FA5-3DCB44D42FE7}"/>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2681440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29D3-2B54-4790-9997-315F864C880D}"/>
              </a:ext>
            </a:extLst>
          </p:cNvPr>
          <p:cNvSpPr>
            <a:spLocks noGrp="1"/>
          </p:cNvSpPr>
          <p:nvPr>
            <p:ph type="title"/>
          </p:nvPr>
        </p:nvSpPr>
        <p:spPr/>
        <p:txBody>
          <a:bodyPr/>
          <a:lstStyle/>
          <a:p>
            <a:r>
              <a:rPr lang="en-US" dirty="0"/>
              <a:t>Loss derivation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F561C-6631-4D16-A4CA-416CD9DD481E}"/>
                  </a:ext>
                </a:extLst>
              </p:cNvPr>
              <p:cNvSpPr>
                <a:spLocks noGrp="1"/>
              </p:cNvSpPr>
              <p:nvPr>
                <p:ph idx="1"/>
              </p:nvPr>
            </p:nvSpPr>
            <p:spPr/>
            <p:txBody>
              <a:bodyPr/>
              <a:lstStyle/>
              <a:p>
                <a:r>
                  <a:rPr lang="en-US" dirty="0"/>
                  <a:t>How do we actually do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𝑊</m:t>
                        </m:r>
                      </m:sub>
                    </m:sSub>
                    <m:r>
                      <a:rPr lang="en-US" i="1">
                        <a:latin typeface="Cambria Math" panose="02040503050406030204" pitchFamily="18" charset="0"/>
                        <a:ea typeface="Cambria Math" panose="02040503050406030204" pitchFamily="18" charset="0"/>
                      </a:rPr>
                      <m:t>𝐿</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6AF561C-6631-4D16-A4CA-416CD9DD481E}"/>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90600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FD0A-6B41-4672-A86D-FB8E6BFD31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155370-F6F5-4CC8-94AC-0BDA53A03F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9062DA-2508-4B88-8D84-F1F3F7A3ABEA}"/>
              </a:ext>
            </a:extLst>
          </p:cNvPr>
          <p:cNvPicPr>
            <a:picLocks noChangeAspect="1"/>
          </p:cNvPicPr>
          <p:nvPr/>
        </p:nvPicPr>
        <p:blipFill rotWithShape="1">
          <a:blip r:embed="rId2"/>
          <a:srcRect b="12974"/>
          <a:stretch/>
        </p:blipFill>
        <p:spPr>
          <a:xfrm>
            <a:off x="1524000" y="856489"/>
            <a:ext cx="9144000" cy="4477512"/>
          </a:xfrm>
          <a:prstGeom prst="rect">
            <a:avLst/>
          </a:prstGeom>
        </p:spPr>
      </p:pic>
    </p:spTree>
    <p:extLst>
      <p:ext uri="{BB962C8B-B14F-4D97-AF65-F5344CB8AC3E}">
        <p14:creationId xmlns:p14="http://schemas.microsoft.com/office/powerpoint/2010/main" val="3455469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F06E5-53F7-4FEF-AE81-8AD9148B6B4F}"/>
              </a:ext>
            </a:extLst>
          </p:cNvPr>
          <p:cNvPicPr>
            <a:picLocks noChangeAspect="1"/>
          </p:cNvPicPr>
          <p:nvPr/>
        </p:nvPicPr>
        <p:blipFill rotWithShape="1">
          <a:blip r:embed="rId2"/>
          <a:srcRect b="11493"/>
          <a:stretch/>
        </p:blipFill>
        <p:spPr>
          <a:xfrm>
            <a:off x="1524000" y="856489"/>
            <a:ext cx="9144000" cy="4553712"/>
          </a:xfrm>
          <a:prstGeom prst="rect">
            <a:avLst/>
          </a:prstGeom>
        </p:spPr>
      </p:pic>
      <p:sp>
        <p:nvSpPr>
          <p:cNvPr id="5" name="TextBox 4">
            <a:extLst>
              <a:ext uri="{FF2B5EF4-FFF2-40B4-BE49-F238E27FC236}">
                <a16:creationId xmlns:a16="http://schemas.microsoft.com/office/drawing/2014/main" id="{1052F32A-8902-47A8-99B5-AFF8E867077A}"/>
              </a:ext>
            </a:extLst>
          </p:cNvPr>
          <p:cNvSpPr txBox="1"/>
          <p:nvPr/>
        </p:nvSpPr>
        <p:spPr>
          <a:xfrm>
            <a:off x="2533135" y="6001511"/>
            <a:ext cx="7125733" cy="523220"/>
          </a:xfrm>
          <a:prstGeom prst="rect">
            <a:avLst/>
          </a:prstGeom>
          <a:noFill/>
        </p:spPr>
        <p:txBody>
          <a:bodyPr wrap="none" rtlCol="0">
            <a:spAutoFit/>
          </a:bodyPr>
          <a:lstStyle/>
          <a:p>
            <a:pPr algn="ctr"/>
            <a:r>
              <a:rPr lang="en-US" sz="2800" dirty="0"/>
              <a:t>(total number of parameters: 6 x (75 + 1) = </a:t>
            </a:r>
            <a:r>
              <a:rPr lang="en-US" sz="2800" b="1" dirty="0"/>
              <a:t>456</a:t>
            </a:r>
            <a:r>
              <a:rPr lang="en-US" sz="2800" dirty="0"/>
              <a:t>)</a:t>
            </a:r>
            <a:endParaRPr lang="en-US" sz="2800" b="1" dirty="0"/>
          </a:p>
        </p:txBody>
      </p:sp>
    </p:spTree>
    <p:extLst>
      <p:ext uri="{BB962C8B-B14F-4D97-AF65-F5344CB8AC3E}">
        <p14:creationId xmlns:p14="http://schemas.microsoft.com/office/powerpoint/2010/main" val="21803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65758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73078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457133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78179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4174666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225962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181890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1237444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15C6-6556-4AC6-A4B4-15ABE5ED51B5}"/>
              </a:ext>
            </a:extLst>
          </p:cNvPr>
          <p:cNvSpPr>
            <a:spLocks noGrp="1"/>
          </p:cNvSpPr>
          <p:nvPr>
            <p:ph type="title"/>
          </p:nvPr>
        </p:nvSpPr>
        <p:spPr/>
        <p:txBody>
          <a:bodyPr/>
          <a:lstStyle/>
          <a:p>
            <a:r>
              <a:rPr lang="en-US" dirty="0"/>
              <a:t>Bad idea- by hand</a:t>
            </a:r>
          </a:p>
        </p:txBody>
      </p:sp>
      <p:sp>
        <p:nvSpPr>
          <p:cNvPr id="3" name="Content Placeholder 2">
            <a:extLst>
              <a:ext uri="{FF2B5EF4-FFF2-40B4-BE49-F238E27FC236}">
                <a16:creationId xmlns:a16="http://schemas.microsoft.com/office/drawing/2014/main" id="{BA27B43D-8432-4EFF-9E10-02BF9B6949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7B173DB-BD05-4761-9F29-90263C761E6E}"/>
              </a:ext>
            </a:extLst>
          </p:cNvPr>
          <p:cNvPicPr>
            <a:picLocks noChangeAspect="1"/>
          </p:cNvPicPr>
          <p:nvPr/>
        </p:nvPicPr>
        <p:blipFill rotWithShape="1">
          <a:blip r:embed="rId2"/>
          <a:srcRect t="15379"/>
          <a:stretch/>
        </p:blipFill>
        <p:spPr>
          <a:xfrm>
            <a:off x="0" y="670559"/>
            <a:ext cx="12192000" cy="4966169"/>
          </a:xfrm>
          <a:prstGeom prst="rect">
            <a:avLst/>
          </a:prstGeom>
        </p:spPr>
      </p:pic>
    </p:spTree>
    <p:extLst>
      <p:ext uri="{BB962C8B-B14F-4D97-AF65-F5344CB8AC3E}">
        <p14:creationId xmlns:p14="http://schemas.microsoft.com/office/powerpoint/2010/main" val="283257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14919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508831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56083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1482681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655909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360105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4130610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
        <p:nvSpPr>
          <p:cNvPr id="6" name="Rectangle 5">
            <a:extLst>
              <a:ext uri="{FF2B5EF4-FFF2-40B4-BE49-F238E27FC236}">
                <a16:creationId xmlns:a16="http://schemas.microsoft.com/office/drawing/2014/main" id="{E7B6EFFF-1600-446E-AAB2-41B4ABF4DFAB}"/>
              </a:ext>
            </a:extLst>
          </p:cNvPr>
          <p:cNvSpPr/>
          <p:nvPr/>
        </p:nvSpPr>
        <p:spPr>
          <a:xfrm>
            <a:off x="6461760" y="2672080"/>
            <a:ext cx="4307840" cy="2479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C1095D-E406-48C5-9E20-2C974D27A15C}"/>
                  </a:ext>
                </a:extLst>
              </p:cNvPr>
              <p:cNvSpPr txBox="1"/>
              <p:nvPr/>
            </p:nvSpPr>
            <p:spPr>
              <a:xfrm>
                <a:off x="6664960" y="2292151"/>
                <a:ext cx="4612640" cy="2634054"/>
              </a:xfrm>
              <a:prstGeom prst="rect">
                <a:avLst/>
              </a:prstGeom>
              <a:noFill/>
            </p:spPr>
            <p:txBody>
              <a:bodyPr wrap="square" rtlCol="0">
                <a:spAutoFit/>
              </a:bodyPr>
              <a:lstStyle/>
              <a:p>
                <a:r>
                  <a:rPr lang="en-US" sz="2800" dirty="0"/>
                  <a:t>We can choose different parameters for the convolution:</a:t>
                </a: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𝑜𝑢𝑡</m:t>
                          </m:r>
                        </m:sub>
                      </m:sSub>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𝑖𝑛</m:t>
                              </m:r>
                            </m:sub>
                          </m:sSub>
                          <m:r>
                            <a:rPr lang="en-US" sz="2800" b="0" i="1" smtClean="0">
                              <a:latin typeface="Cambria Math" panose="02040503050406030204" pitchFamily="18" charset="0"/>
                            </a:rPr>
                            <m:t>+2</m:t>
                          </m:r>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𝑘</m:t>
                          </m:r>
                        </m:num>
                        <m:den>
                          <m:r>
                            <a:rPr lang="en-US" sz="2800" b="0" i="1" smtClean="0">
                              <a:latin typeface="Cambria Math" panose="02040503050406030204" pitchFamily="18" charset="0"/>
                            </a:rPr>
                            <m:t>𝑠</m:t>
                          </m:r>
                        </m:den>
                      </m:f>
                      <m:r>
                        <a:rPr lang="en-US" sz="2800" b="0" i="1" smtClean="0">
                          <a:latin typeface="Cambria Math" panose="02040503050406030204" pitchFamily="18" charset="0"/>
                        </a:rPr>
                        <m:t>+1</m:t>
                      </m:r>
                    </m:oMath>
                  </m:oMathPara>
                </a14:m>
                <a:endParaRPr lang="en-US" sz="2800" dirty="0"/>
              </a:p>
              <a:p>
                <a:r>
                  <a:rPr lang="en-US" sz="2800" dirty="0"/>
                  <a:t>Such that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𝑜𝑢𝑡</m:t>
                        </m:r>
                      </m:sub>
                    </m:sSub>
                  </m:oMath>
                </a14:m>
                <a:r>
                  <a:rPr lang="en-US" sz="2800" dirty="0"/>
                  <a:t> is an int.</a:t>
                </a:r>
              </a:p>
            </p:txBody>
          </p:sp>
        </mc:Choice>
        <mc:Fallback xmlns="">
          <p:sp>
            <p:nvSpPr>
              <p:cNvPr id="5" name="TextBox 4">
                <a:extLst>
                  <a:ext uri="{FF2B5EF4-FFF2-40B4-BE49-F238E27FC236}">
                    <a16:creationId xmlns:a16="http://schemas.microsoft.com/office/drawing/2014/main" id="{C7C1095D-E406-48C5-9E20-2C974D27A15C}"/>
                  </a:ext>
                </a:extLst>
              </p:cNvPr>
              <p:cNvSpPr txBox="1">
                <a:spLocks noRot="1" noChangeAspect="1" noMove="1" noResize="1" noEditPoints="1" noAdjustHandles="1" noChangeArrowheads="1" noChangeShapeType="1" noTextEdit="1"/>
              </p:cNvSpPr>
              <p:nvPr/>
            </p:nvSpPr>
            <p:spPr>
              <a:xfrm>
                <a:off x="6664960" y="2292151"/>
                <a:ext cx="4612640" cy="2634054"/>
              </a:xfrm>
              <a:prstGeom prst="rect">
                <a:avLst/>
              </a:prstGeom>
              <a:blipFill>
                <a:blip r:embed="rId3"/>
                <a:stretch>
                  <a:fillRect l="-2642" t="-2083" b="-578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5442F5F4-FE05-447B-9B40-126650E3590F}"/>
              </a:ext>
            </a:extLst>
          </p:cNvPr>
          <p:cNvSpPr/>
          <p:nvPr/>
        </p:nvSpPr>
        <p:spPr>
          <a:xfrm>
            <a:off x="6614160" y="3576320"/>
            <a:ext cx="4307840" cy="134988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641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highlight>
                  <a:srgbClr val="FFFF00"/>
                </a:highlight>
                <a:latin typeface="Roboto"/>
              </a:rPr>
              <a:t>What is better? One layer of 5x5 kernel or 2 layers of 3x3 kernel?</a:t>
            </a:r>
          </a:p>
          <a:p>
            <a:endParaRPr lang="en-US" altLang="en-US" dirty="0">
              <a:solidFill>
                <a:srgbClr val="000000"/>
              </a:solidFill>
              <a:latin typeface="Roboto"/>
            </a:endParaRPr>
          </a:p>
        </p:txBody>
      </p:sp>
    </p:spTree>
    <p:extLst>
      <p:ext uri="{BB962C8B-B14F-4D97-AF65-F5344CB8AC3E}">
        <p14:creationId xmlns:p14="http://schemas.microsoft.com/office/powerpoint/2010/main" val="549197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endParaRPr lang="en-US" altLang="en-US" dirty="0">
              <a:solidFill>
                <a:srgbClr val="000000"/>
              </a:solidFill>
              <a:latin typeface="Roboto"/>
            </a:endParaRPr>
          </a:p>
        </p:txBody>
      </p:sp>
      <p:pic>
        <p:nvPicPr>
          <p:cNvPr id="1026" name="Picture 2" descr="example">
            <a:extLst>
              <a:ext uri="{FF2B5EF4-FFF2-40B4-BE49-F238E27FC236}">
                <a16:creationId xmlns:a16="http://schemas.microsoft.com/office/drawing/2014/main" id="{DB71139E-ED98-437A-BA2D-EEE7E71AD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757" y="2773680"/>
            <a:ext cx="5891823" cy="382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3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C5D6-0D9F-40B1-9A87-F53C48E86E0B}"/>
              </a:ext>
            </a:extLst>
          </p:cNvPr>
          <p:cNvSpPr>
            <a:spLocks noGrp="1"/>
          </p:cNvSpPr>
          <p:nvPr>
            <p:ph type="title"/>
          </p:nvPr>
        </p:nvSpPr>
        <p:spPr/>
        <p:txBody>
          <a:bodyPr/>
          <a:lstStyle/>
          <a:p>
            <a:r>
              <a:rPr lang="en-US" dirty="0"/>
              <a:t>Good idea- back propagation</a:t>
            </a:r>
          </a:p>
        </p:txBody>
      </p:sp>
      <p:sp>
        <p:nvSpPr>
          <p:cNvPr id="3" name="Content Placeholder 2">
            <a:extLst>
              <a:ext uri="{FF2B5EF4-FFF2-40B4-BE49-F238E27FC236}">
                <a16:creationId xmlns:a16="http://schemas.microsoft.com/office/drawing/2014/main" id="{720E9D94-50D5-42E4-850D-611256D32256}"/>
              </a:ext>
            </a:extLst>
          </p:cNvPr>
          <p:cNvSpPr>
            <a:spLocks noGrp="1"/>
          </p:cNvSpPr>
          <p:nvPr>
            <p:ph idx="1"/>
          </p:nvPr>
        </p:nvSpPr>
        <p:spPr/>
        <p:txBody>
          <a:bodyPr/>
          <a:lstStyle/>
          <a:p>
            <a:r>
              <a:rPr lang="en-US" dirty="0"/>
              <a:t>We are using the chain rule for gradient calculation:</a:t>
            </a:r>
          </a:p>
          <a:p>
            <a:pPr marL="0" indent="0">
              <a:buNone/>
            </a:pPr>
            <a:endParaRPr lang="en-US" dirty="0"/>
          </a:p>
        </p:txBody>
      </p:sp>
      <p:pic>
        <p:nvPicPr>
          <p:cNvPr id="28676" name="Picture 4">
            <a:extLst>
              <a:ext uri="{FF2B5EF4-FFF2-40B4-BE49-F238E27FC236}">
                <a16:creationId xmlns:a16="http://schemas.microsoft.com/office/drawing/2014/main" id="{85072353-6C04-4A0C-8CAC-30FAF4C97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524000"/>
            <a:ext cx="26670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7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×(5×5×</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×(3×3×</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endParaRPr lang="en-US" altLang="en-US" dirty="0">
                  <a:solidFill>
                    <a:srgbClr val="000000"/>
                  </a:solidFill>
                  <a:latin typeface="Roboto"/>
                </a:endParaRP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a:stretch>
              </a:blipFill>
            </p:spPr>
            <p:txBody>
              <a:bodyPr/>
              <a:lstStyle/>
              <a:p>
                <a:r>
                  <a:rPr lang="en-US">
                    <a:noFill/>
                  </a:rPr>
                  <a:t> </a:t>
                </a:r>
              </a:p>
            </p:txBody>
          </p:sp>
        </mc:Fallback>
      </mc:AlternateContent>
    </p:spTree>
    <p:extLst>
      <p:ext uri="{BB962C8B-B14F-4D97-AF65-F5344CB8AC3E}">
        <p14:creationId xmlns:p14="http://schemas.microsoft.com/office/powerpoint/2010/main" val="3859998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×(5×5×</m:t>
                    </m:r>
                    <m:r>
                      <a:rPr lang="en-US" altLang="en-US" i="1" dirty="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m:t>
                    </m:r>
                    <m:r>
                      <a:rPr lang="en-US" altLang="en-US" b="0" i="1" dirty="0" smtClean="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×(3×3×</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r>
                  <a:rPr lang="en-US" altLang="en-US" dirty="0">
                    <a:solidFill>
                      <a:srgbClr val="000000"/>
                    </a:solidFill>
                    <a:latin typeface="Roboto"/>
                  </a:rPr>
                  <a:t>non-linearities between the layers make their features more expressive.</a:t>
                </a: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r="-724"/>
                </a:stretch>
              </a:blipFill>
            </p:spPr>
            <p:txBody>
              <a:bodyPr/>
              <a:lstStyle/>
              <a:p>
                <a:r>
                  <a:rPr lang="en-US">
                    <a:noFill/>
                  </a:rPr>
                  <a:t> </a:t>
                </a:r>
              </a:p>
            </p:txBody>
          </p:sp>
        </mc:Fallback>
      </mc:AlternateContent>
    </p:spTree>
    <p:extLst>
      <p:ext uri="{BB962C8B-B14F-4D97-AF65-F5344CB8AC3E}">
        <p14:creationId xmlns:p14="http://schemas.microsoft.com/office/powerpoint/2010/main" val="2822915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×(5×5×</m:t>
                    </m:r>
                    <m:r>
                      <a:rPr lang="en-US" altLang="en-US" i="1" dirty="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m:t>
                    </m:r>
                    <m:r>
                      <a:rPr lang="en-US" altLang="en-US" b="0" i="1" dirty="0" smtClean="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×(3×3×</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r>
                  <a:rPr lang="en-US" altLang="en-US" dirty="0">
                    <a:solidFill>
                      <a:srgbClr val="000000"/>
                    </a:solidFill>
                    <a:latin typeface="Roboto"/>
                  </a:rPr>
                  <a:t>non-linearities between the layers make their features more expressive.</a:t>
                </a:r>
              </a:p>
              <a:p>
                <a:endParaRPr lang="en-US" altLang="en-US" dirty="0">
                  <a:solidFill>
                    <a:srgbClr val="000000"/>
                  </a:solidFill>
                  <a:latin typeface="Roboto"/>
                </a:endParaRPr>
              </a:p>
              <a:p>
                <a:r>
                  <a:rPr lang="en-US" altLang="en-US" dirty="0">
                    <a:solidFill>
                      <a:srgbClr val="000000"/>
                    </a:solidFill>
                    <a:latin typeface="Roboto"/>
                  </a:rPr>
                  <a:t>2 layers of 3x3 kernel is the way to go!</a:t>
                </a:r>
              </a:p>
              <a:p>
                <a:r>
                  <a:rPr lang="en-US" altLang="en-US" dirty="0">
                    <a:solidFill>
                      <a:srgbClr val="000000"/>
                    </a:solidFill>
                    <a:latin typeface="Roboto"/>
                  </a:rPr>
                  <a:t>Adding strides (and padding where needed) can make the receptive fields even larger with fewer weights to learn.</a:t>
                </a: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r="-724"/>
                </a:stretch>
              </a:blipFill>
            </p:spPr>
            <p:txBody>
              <a:bodyPr/>
              <a:lstStyle/>
              <a:p>
                <a:r>
                  <a:rPr lang="en-US">
                    <a:noFill/>
                  </a:rPr>
                  <a:t> </a:t>
                </a:r>
              </a:p>
            </p:txBody>
          </p:sp>
        </mc:Fallback>
      </mc:AlternateContent>
    </p:spTree>
    <p:extLst>
      <p:ext uri="{BB962C8B-B14F-4D97-AF65-F5344CB8AC3E}">
        <p14:creationId xmlns:p14="http://schemas.microsoft.com/office/powerpoint/2010/main" val="4045444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b="1" dirty="0" err="1"/>
              <a:t>ConvNets</a:t>
            </a:r>
            <a:endParaRPr lang="en-US" b="1" dirty="0"/>
          </a:p>
          <a:p>
            <a:pPr lvl="1"/>
            <a:r>
              <a:rPr lang="en-US" dirty="0"/>
              <a:t>Convolution layer</a:t>
            </a:r>
          </a:p>
          <a:p>
            <a:pPr lvl="1"/>
            <a:r>
              <a:rPr lang="en-US" b="1" dirty="0"/>
              <a:t>Pooling layer</a:t>
            </a:r>
          </a:p>
          <a:p>
            <a:r>
              <a:rPr lang="en-US"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178158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51408"/>
          <a:stretch/>
        </p:blipFill>
        <p:spPr>
          <a:xfrm>
            <a:off x="1524000" y="1071"/>
            <a:ext cx="9144000" cy="3331409"/>
          </a:xfrm>
          <a:prstGeom prst="rect">
            <a:avLst/>
          </a:prstGeom>
        </p:spPr>
      </p:pic>
    </p:spTree>
    <p:extLst>
      <p:ext uri="{BB962C8B-B14F-4D97-AF65-F5344CB8AC3E}">
        <p14:creationId xmlns:p14="http://schemas.microsoft.com/office/powerpoint/2010/main" val="980910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314803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32587"/>
          <a:stretch/>
        </p:blipFill>
        <p:spPr>
          <a:xfrm>
            <a:off x="1524000" y="1071"/>
            <a:ext cx="9144000" cy="4621729"/>
          </a:xfrm>
          <a:prstGeom prst="rect">
            <a:avLst/>
          </a:prstGeom>
        </p:spPr>
      </p:pic>
    </p:spTree>
    <p:extLst>
      <p:ext uri="{BB962C8B-B14F-4D97-AF65-F5344CB8AC3E}">
        <p14:creationId xmlns:p14="http://schemas.microsoft.com/office/powerpoint/2010/main" val="3573028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382977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E878-753F-4CDA-A054-5F847E2B50EC}"/>
              </a:ext>
            </a:extLst>
          </p:cNvPr>
          <p:cNvSpPr>
            <a:spLocks noGrp="1"/>
          </p:cNvSpPr>
          <p:nvPr>
            <p:ph type="title"/>
          </p:nvPr>
        </p:nvSpPr>
        <p:spPr/>
        <p:txBody>
          <a:bodyPr/>
          <a:lstStyle/>
          <a:p>
            <a:r>
              <a:rPr lang="en-US" dirty="0"/>
              <a:t>Layer depth</a:t>
            </a:r>
          </a:p>
        </p:txBody>
      </p:sp>
      <p:sp>
        <p:nvSpPr>
          <p:cNvPr id="3" name="Content Placeholder 2">
            <a:extLst>
              <a:ext uri="{FF2B5EF4-FFF2-40B4-BE49-F238E27FC236}">
                <a16:creationId xmlns:a16="http://schemas.microsoft.com/office/drawing/2014/main" id="{D5C5091A-7221-474E-AB87-B9DF07866AE6}"/>
              </a:ext>
            </a:extLst>
          </p:cNvPr>
          <p:cNvSpPr>
            <a:spLocks noGrp="1"/>
          </p:cNvSpPr>
          <p:nvPr>
            <p:ph idx="1"/>
          </p:nvPr>
        </p:nvSpPr>
        <p:spPr/>
        <p:txBody>
          <a:bodyPr/>
          <a:lstStyle/>
          <a:p>
            <a:r>
              <a:rPr lang="en-US" dirty="0"/>
              <a:t>First layers detect simple patterns (colors, edges, etc.)</a:t>
            </a:r>
          </a:p>
          <a:p>
            <a:r>
              <a:rPr lang="en-US" dirty="0"/>
              <a:t>Deeper layers detects more complex patterns which is built upon the output of the first layers.</a:t>
            </a:r>
          </a:p>
          <a:p>
            <a:endParaRPr lang="en-US" dirty="0"/>
          </a:p>
          <a:p>
            <a:r>
              <a:rPr lang="en-US" dirty="0"/>
              <a:t> Great example:</a:t>
            </a:r>
            <a:endParaRPr lang="en-US" dirty="0">
              <a:hlinkClick r:id="rId2"/>
            </a:endParaRPr>
          </a:p>
          <a:p>
            <a:r>
              <a:rPr lang="en-US" dirty="0">
                <a:hlinkClick r:id="rId2"/>
              </a:rPr>
              <a:t>https://www.youtube.com/watch?v=AgkfIQ4IGaM</a:t>
            </a:r>
            <a:endParaRPr lang="en-US" dirty="0"/>
          </a:p>
        </p:txBody>
      </p:sp>
    </p:spTree>
    <p:extLst>
      <p:ext uri="{BB962C8B-B14F-4D97-AF65-F5344CB8AC3E}">
        <p14:creationId xmlns:p14="http://schemas.microsoft.com/office/powerpoint/2010/main" val="28894653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4DAB-FB35-477A-B16E-44E0B8432E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CA834-36EA-40C7-8AA8-85E2A543DC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256F96-0B42-4E6B-AB4D-E56514740A1B}"/>
              </a:ext>
            </a:extLst>
          </p:cNvPr>
          <p:cNvPicPr>
            <a:picLocks noChangeAspect="1"/>
          </p:cNvPicPr>
          <p:nvPr/>
        </p:nvPicPr>
        <p:blipFill>
          <a:blip r:embed="rId2"/>
          <a:stretch>
            <a:fillRect/>
          </a:stretch>
        </p:blipFill>
        <p:spPr>
          <a:xfrm>
            <a:off x="203200" y="1333326"/>
            <a:ext cx="11936326" cy="4612987"/>
          </a:xfrm>
          <a:prstGeom prst="rect">
            <a:avLst/>
          </a:prstGeom>
        </p:spPr>
      </p:pic>
    </p:spTree>
    <p:extLst>
      <p:ext uri="{BB962C8B-B14F-4D97-AF65-F5344CB8AC3E}">
        <p14:creationId xmlns:p14="http://schemas.microsoft.com/office/powerpoint/2010/main" val="14499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5" name="Rectangle 4">
            <a:extLst>
              <a:ext uri="{FF2B5EF4-FFF2-40B4-BE49-F238E27FC236}">
                <a16:creationId xmlns:a16="http://schemas.microsoft.com/office/drawing/2014/main" id="{5548C93B-52EB-4B1C-BEB5-FD8DC37FF26E}"/>
              </a:ext>
            </a:extLst>
          </p:cNvPr>
          <p:cNvSpPr/>
          <p:nvPr/>
        </p:nvSpPr>
        <p:spPr>
          <a:xfrm>
            <a:off x="178048" y="2321560"/>
            <a:ext cx="5674112" cy="3296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089BC5-F4AF-47FF-A5FF-2FCD151E21EA}"/>
              </a:ext>
            </a:extLst>
          </p:cNvPr>
          <p:cNvSpPr/>
          <p:nvPr/>
        </p:nvSpPr>
        <p:spPr>
          <a:xfrm>
            <a:off x="6339842" y="207264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61A5-BBD3-455C-8343-A89E1D227101}"/>
              </a:ext>
            </a:extLst>
          </p:cNvPr>
          <p:cNvSpPr/>
          <p:nvPr/>
        </p:nvSpPr>
        <p:spPr>
          <a:xfrm>
            <a:off x="6421122" y="3083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F7FCE-883D-4F46-845C-C84D33CB376C}"/>
              </a:ext>
            </a:extLst>
          </p:cNvPr>
          <p:cNvSpPr/>
          <p:nvPr/>
        </p:nvSpPr>
        <p:spPr>
          <a:xfrm>
            <a:off x="6382900" y="1087659"/>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4E26C9-B9F4-4A3D-A391-96D5E14F08D6}"/>
              </a:ext>
            </a:extLst>
          </p:cNvPr>
          <p:cNvSpPr/>
          <p:nvPr/>
        </p:nvSpPr>
        <p:spPr>
          <a:xfrm>
            <a:off x="8950962" y="160528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66C6E4-EB8E-4ABA-8580-C0266836D4A9}"/>
              </a:ext>
            </a:extLst>
          </p:cNvPr>
          <p:cNvSpPr/>
          <p:nvPr/>
        </p:nvSpPr>
        <p:spPr>
          <a:xfrm>
            <a:off x="11417426" y="2321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165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593F-A27A-41E1-9453-07D0CF0C96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DCAA33-0468-4CAD-96C6-47F2D8E89A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FFDFAD-2552-42FE-A6D1-CD29FE4FD35F}"/>
              </a:ext>
            </a:extLst>
          </p:cNvPr>
          <p:cNvPicPr>
            <a:picLocks noChangeAspect="1"/>
          </p:cNvPicPr>
          <p:nvPr/>
        </p:nvPicPr>
        <p:blipFill>
          <a:blip r:embed="rId2"/>
          <a:stretch>
            <a:fillRect/>
          </a:stretch>
        </p:blipFill>
        <p:spPr>
          <a:xfrm>
            <a:off x="726440" y="110825"/>
            <a:ext cx="10739120" cy="6636350"/>
          </a:xfrm>
          <a:prstGeom prst="rect">
            <a:avLst/>
          </a:prstGeom>
        </p:spPr>
      </p:pic>
    </p:spTree>
    <p:extLst>
      <p:ext uri="{BB962C8B-B14F-4D97-AF65-F5344CB8AC3E}">
        <p14:creationId xmlns:p14="http://schemas.microsoft.com/office/powerpoint/2010/main" val="181470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577E-1DCA-4CF1-B0B7-E57751A291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5744FB-64D1-4142-8E57-2AE0A3E6D55C}"/>
              </a:ext>
            </a:extLst>
          </p:cNvPr>
          <p:cNvSpPr>
            <a:spLocks noGrp="1"/>
          </p:cNvSpPr>
          <p:nvPr>
            <p:ph idx="1"/>
          </p:nvPr>
        </p:nvSpPr>
        <p:spPr/>
        <p:txBody>
          <a:bodyPr/>
          <a:lstStyle/>
          <a:p>
            <a:r>
              <a:rPr lang="en-US" dirty="0"/>
              <a:t>Conv </a:t>
            </a:r>
            <a:r>
              <a:rPr lang="en-US" dirty="0" err="1"/>
              <a:t>colab</a:t>
            </a:r>
            <a:endParaRPr lang="en-US" dirty="0"/>
          </a:p>
        </p:txBody>
      </p:sp>
    </p:spTree>
    <p:extLst>
      <p:ext uri="{BB962C8B-B14F-4D97-AF65-F5344CB8AC3E}">
        <p14:creationId xmlns:p14="http://schemas.microsoft.com/office/powerpoint/2010/main" val="3917544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dirty="0" err="1"/>
              <a:t>ConvNets</a:t>
            </a:r>
            <a:endParaRPr lang="en-US" dirty="0"/>
          </a:p>
          <a:p>
            <a:pPr lvl="1"/>
            <a:r>
              <a:rPr lang="en-US" dirty="0"/>
              <a:t>Convolution layer</a:t>
            </a:r>
          </a:p>
          <a:p>
            <a:pPr lvl="1"/>
            <a:r>
              <a:rPr lang="en-US" dirty="0"/>
              <a:t>Pooling layer</a:t>
            </a:r>
          </a:p>
          <a:p>
            <a:r>
              <a:rPr lang="en-US" b="1" dirty="0"/>
              <a:t>Overfitting</a:t>
            </a:r>
          </a:p>
          <a:p>
            <a:r>
              <a:rPr lang="en-US"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3496847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203200" y="762000"/>
            <a:ext cx="4663440" cy="5715000"/>
          </a:xfrm>
        </p:spPr>
        <p:txBody>
          <a:bodyPr/>
          <a:lstStyle/>
          <a:p>
            <a:r>
              <a:rPr lang="en-US" b="0" i="0" dirty="0">
                <a:solidFill>
                  <a:srgbClr val="202122"/>
                </a:solidFill>
                <a:effectLst/>
              </a:rPr>
              <a:t>Overfitting: analysis that corresponds </a:t>
            </a:r>
            <a:r>
              <a:rPr lang="en-US" b="1" i="0" dirty="0">
                <a:solidFill>
                  <a:srgbClr val="202122"/>
                </a:solidFill>
                <a:effectLst/>
              </a:rPr>
              <a:t>too closely or exactly to a particular set of data and</a:t>
            </a:r>
            <a:r>
              <a:rPr lang="en-US" b="0" i="0" dirty="0">
                <a:solidFill>
                  <a:srgbClr val="202122"/>
                </a:solidFill>
                <a:effectLst/>
              </a:rPr>
              <a:t> may therefore </a:t>
            </a:r>
            <a:r>
              <a:rPr lang="en-US" b="1" i="0" dirty="0">
                <a:solidFill>
                  <a:srgbClr val="202122"/>
                </a:solidFill>
                <a:effectLst/>
              </a:rPr>
              <a:t>fail to fit additional data </a:t>
            </a:r>
            <a:r>
              <a:rPr lang="en-US" b="0" i="0" dirty="0">
                <a:solidFill>
                  <a:srgbClr val="202122"/>
                </a:solidFill>
                <a:effectLst/>
              </a:rPr>
              <a:t>or predict future observations reliably.</a:t>
            </a:r>
          </a:p>
          <a:p>
            <a:endParaRPr lang="en-US" b="0" i="0" dirty="0">
              <a:solidFill>
                <a:srgbClr val="202122"/>
              </a:solidFill>
              <a:effectLst/>
            </a:endParaRPr>
          </a:p>
          <a:p>
            <a:r>
              <a:rPr lang="en-US" dirty="0"/>
              <a:t>Underfitting: insufficiently modeling the relationship of the data points.</a:t>
            </a:r>
          </a:p>
        </p:txBody>
      </p:sp>
      <p:pic>
        <p:nvPicPr>
          <p:cNvPr id="2052" name="Picture 4" descr="Techniques for handling underfitting and overfitting in Machine Learning |  by Manpreet Singh Minhas | Towards Data Science">
            <a:extLst>
              <a:ext uri="{FF2B5EF4-FFF2-40B4-BE49-F238E27FC236}">
                <a16:creationId xmlns:a16="http://schemas.microsoft.com/office/drawing/2014/main" id="{8D01ABE3-2B52-482F-B065-228EBB87B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986908"/>
            <a:ext cx="6939280" cy="549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97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35A7-BB68-48DC-B058-57DED54A8191}"/>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5F630EDE-DACE-42AA-BC58-281F6FDCA89F}"/>
              </a:ext>
            </a:extLst>
          </p:cNvPr>
          <p:cNvSpPr>
            <a:spLocks noGrp="1"/>
          </p:cNvSpPr>
          <p:nvPr>
            <p:ph idx="1"/>
          </p:nvPr>
        </p:nvSpPr>
        <p:spPr>
          <a:xfrm>
            <a:off x="203200" y="762000"/>
            <a:ext cx="11785600" cy="6096000"/>
          </a:xfrm>
        </p:spPr>
        <p:txBody>
          <a:bodyPr>
            <a:normAutofit/>
          </a:bodyPr>
          <a:lstStyle/>
          <a:p>
            <a:r>
              <a:rPr lang="en-US" dirty="0"/>
              <a:t>Overfitting is one of the biggest problems in NN.</a:t>
            </a:r>
          </a:p>
          <a:p>
            <a:r>
              <a:rPr lang="en-US" b="1" dirty="0"/>
              <a:t>It is said that for a net to not overfit we need X10 data-samples as weights.</a:t>
            </a:r>
          </a:p>
          <a:p>
            <a:r>
              <a:rPr lang="en-US" dirty="0">
                <a:highlight>
                  <a:srgbClr val="FFFF00"/>
                </a:highlight>
              </a:rPr>
              <a:t>What to do when you don’t have millions of examples?</a:t>
            </a:r>
            <a:endParaRPr lang="en-US" b="1" dirty="0">
              <a:highlight>
                <a:srgbClr val="FFFF00"/>
              </a:highlight>
            </a:endParaRPr>
          </a:p>
          <a:p>
            <a:endParaRPr lang="en-US" b="1"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Example of trying to fit small dataset to a model with a lot of DOFs.</a:t>
            </a:r>
          </a:p>
        </p:txBody>
      </p:sp>
      <p:pic>
        <p:nvPicPr>
          <p:cNvPr id="7170" name="Picture 2">
            <a:extLst>
              <a:ext uri="{FF2B5EF4-FFF2-40B4-BE49-F238E27FC236}">
                <a16:creationId xmlns:a16="http://schemas.microsoft.com/office/drawing/2014/main" id="{F6B13C89-0EAB-4215-B3B0-60C7C9335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6" y="2609053"/>
            <a:ext cx="11321143" cy="336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96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C880-57C8-464B-B6F3-E309A58AA934}"/>
              </a:ext>
            </a:extLst>
          </p:cNvPr>
          <p:cNvSpPr>
            <a:spLocks noGrp="1"/>
          </p:cNvSpPr>
          <p:nvPr>
            <p:ph type="title"/>
          </p:nvPr>
        </p:nvSpPr>
        <p:spPr/>
        <p:txBody>
          <a:bodyPr/>
          <a:lstStyle/>
          <a:p>
            <a:r>
              <a:rPr lang="en-US" dirty="0"/>
              <a:t>Remove outliers</a:t>
            </a:r>
          </a:p>
        </p:txBody>
      </p:sp>
      <p:sp>
        <p:nvSpPr>
          <p:cNvPr id="3" name="Content Placeholder 2">
            <a:extLst>
              <a:ext uri="{FF2B5EF4-FFF2-40B4-BE49-F238E27FC236}">
                <a16:creationId xmlns:a16="http://schemas.microsoft.com/office/drawing/2014/main" id="{50D1EA0B-AC5E-4631-9808-C65393E93CE3}"/>
              </a:ext>
            </a:extLst>
          </p:cNvPr>
          <p:cNvSpPr>
            <a:spLocks noGrp="1"/>
          </p:cNvSpPr>
          <p:nvPr>
            <p:ph idx="1"/>
          </p:nvPr>
        </p:nvSpPr>
        <p:spPr/>
        <p:txBody>
          <a:bodyPr/>
          <a:lstStyle/>
          <a:p>
            <a:r>
              <a:rPr lang="en-US" dirty="0"/>
              <a:t>Clean the data so that that its variance would be relatively small.</a:t>
            </a:r>
          </a:p>
          <a:p>
            <a:r>
              <a:rPr lang="en-US" dirty="0"/>
              <a:t>With a small dataset- even one outlier datapoint can be problematic.</a:t>
            </a:r>
          </a:p>
        </p:txBody>
      </p:sp>
      <p:pic>
        <p:nvPicPr>
          <p:cNvPr id="8194" name="Picture 2">
            <a:extLst>
              <a:ext uri="{FF2B5EF4-FFF2-40B4-BE49-F238E27FC236}">
                <a16:creationId xmlns:a16="http://schemas.microsoft.com/office/drawing/2014/main" id="{871D083E-931C-442D-8AB4-D99E72E60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 y="2068171"/>
            <a:ext cx="6096000" cy="298264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ime Flies and So Do Bats | Tel Aviv University | Tel Aviv University">
            <a:extLst>
              <a:ext uri="{FF2B5EF4-FFF2-40B4-BE49-F238E27FC236}">
                <a16:creationId xmlns:a16="http://schemas.microsoft.com/office/drawing/2014/main" id="{51320F6C-A1C8-4897-AE2F-80C89B272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306" y="2755772"/>
            <a:ext cx="1916332" cy="10294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ood Mini Baseball Bats | Buy Bulk Baseball Bats">
            <a:extLst>
              <a:ext uri="{FF2B5EF4-FFF2-40B4-BE49-F238E27FC236}">
                <a16:creationId xmlns:a16="http://schemas.microsoft.com/office/drawing/2014/main" id="{DDECDE78-6526-470C-995A-312269685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2632" y="4720590"/>
            <a:ext cx="1445260" cy="144526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Batman star Michael Keaton explains return in The Flash">
            <a:extLst>
              <a:ext uri="{FF2B5EF4-FFF2-40B4-BE49-F238E27FC236}">
                <a16:creationId xmlns:a16="http://schemas.microsoft.com/office/drawing/2014/main" id="{0C447747-EF9B-47F6-AE87-5BE42F809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6163" y="4522153"/>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B93CE0-D209-43D3-9009-33934374098D}"/>
              </a:ext>
            </a:extLst>
          </p:cNvPr>
          <p:cNvSpPr txBox="1"/>
          <p:nvPr/>
        </p:nvSpPr>
        <p:spPr>
          <a:xfrm>
            <a:off x="9717368" y="4032002"/>
            <a:ext cx="1188719" cy="369332"/>
          </a:xfrm>
          <a:prstGeom prst="rect">
            <a:avLst/>
          </a:prstGeom>
          <a:noFill/>
        </p:spPr>
        <p:txBody>
          <a:bodyPr wrap="square" rtlCol="0">
            <a:spAutoFit/>
          </a:bodyPr>
          <a:lstStyle/>
          <a:p>
            <a:r>
              <a:rPr lang="en-US" dirty="0"/>
              <a:t>bat</a:t>
            </a:r>
          </a:p>
        </p:txBody>
      </p:sp>
      <p:sp>
        <p:nvSpPr>
          <p:cNvPr id="9" name="TextBox 8">
            <a:extLst>
              <a:ext uri="{FF2B5EF4-FFF2-40B4-BE49-F238E27FC236}">
                <a16:creationId xmlns:a16="http://schemas.microsoft.com/office/drawing/2014/main" id="{C3FBAD0F-39AA-4C56-8E7A-86F66C6406FF}"/>
              </a:ext>
            </a:extLst>
          </p:cNvPr>
          <p:cNvSpPr txBox="1"/>
          <p:nvPr/>
        </p:nvSpPr>
        <p:spPr>
          <a:xfrm>
            <a:off x="8171376" y="6292334"/>
            <a:ext cx="4358641" cy="369332"/>
          </a:xfrm>
          <a:prstGeom prst="rect">
            <a:avLst/>
          </a:prstGeom>
          <a:noFill/>
        </p:spPr>
        <p:txBody>
          <a:bodyPr wrap="square" rtlCol="0">
            <a:spAutoFit/>
          </a:bodyPr>
          <a:lstStyle/>
          <a:p>
            <a:r>
              <a:rPr lang="en-US" dirty="0"/>
              <a:t>Also a bat – but not what we looked for</a:t>
            </a:r>
          </a:p>
        </p:txBody>
      </p:sp>
      <p:pic>
        <p:nvPicPr>
          <p:cNvPr id="8202" name="Picture 10">
            <a:extLst>
              <a:ext uri="{FF2B5EF4-FFF2-40B4-BE49-F238E27FC236}">
                <a16:creationId xmlns:a16="http://schemas.microsoft.com/office/drawing/2014/main" id="{795BC435-704B-4524-88E4-16DE06B28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2468" y="2855159"/>
            <a:ext cx="1916332" cy="83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57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7166-5AC1-421D-B6F4-2406B4B5D015}"/>
              </a:ext>
            </a:extLst>
          </p:cNvPr>
          <p:cNvSpPr>
            <a:spLocks noGrp="1"/>
          </p:cNvSpPr>
          <p:nvPr>
            <p:ph type="title"/>
          </p:nvPr>
        </p:nvSpPr>
        <p:spPr/>
        <p:txBody>
          <a:bodyPr/>
          <a:lstStyle/>
          <a:p>
            <a:r>
              <a:rPr lang="en-US" dirty="0"/>
              <a:t>Augmentations </a:t>
            </a:r>
          </a:p>
        </p:txBody>
      </p:sp>
      <p:sp>
        <p:nvSpPr>
          <p:cNvPr id="3" name="Content Placeholder 2">
            <a:extLst>
              <a:ext uri="{FF2B5EF4-FFF2-40B4-BE49-F238E27FC236}">
                <a16:creationId xmlns:a16="http://schemas.microsoft.com/office/drawing/2014/main" id="{A05848C5-29FD-4239-AB8E-840F94604170}"/>
              </a:ext>
            </a:extLst>
          </p:cNvPr>
          <p:cNvSpPr>
            <a:spLocks noGrp="1"/>
          </p:cNvSpPr>
          <p:nvPr>
            <p:ph idx="1"/>
          </p:nvPr>
        </p:nvSpPr>
        <p:spPr/>
        <p:txBody>
          <a:bodyPr/>
          <a:lstStyle/>
          <a:p>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echnique used to increase the amount of data by adding slightly modified copies of already existing data</a:t>
            </a:r>
            <a:endParaRPr lang="en-US" dirty="0"/>
          </a:p>
          <a:p>
            <a:r>
              <a:rPr lang="en-US" dirty="0"/>
              <a:t>Examples: rotation, translation, scale, shear, brightness, contrast, noise, crop, warping </a:t>
            </a:r>
            <a:r>
              <a:rPr lang="en-US" dirty="0" err="1"/>
              <a:t>etc</a:t>
            </a:r>
            <a:r>
              <a:rPr lang="en-US" dirty="0"/>
              <a:t>…</a:t>
            </a:r>
          </a:p>
        </p:txBody>
      </p:sp>
      <p:pic>
        <p:nvPicPr>
          <p:cNvPr id="9218" name="Picture 2" descr="Getting Started with Albumentation: Deep Learning Image Augmentation  Technique in PyTorch | by Kevin Bok | Towards Data Science">
            <a:extLst>
              <a:ext uri="{FF2B5EF4-FFF2-40B4-BE49-F238E27FC236}">
                <a16:creationId xmlns:a16="http://schemas.microsoft.com/office/drawing/2014/main" id="{96885FB1-B1D7-43F5-809B-C69A33A5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92352"/>
            <a:ext cx="5984241" cy="446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886E-16C0-4F5F-8098-DACD2C4E0797}"/>
              </a:ext>
            </a:extLst>
          </p:cNvPr>
          <p:cNvSpPr>
            <a:spLocks noGrp="1"/>
          </p:cNvSpPr>
          <p:nvPr>
            <p:ph type="title"/>
          </p:nvPr>
        </p:nvSpPr>
        <p:spPr/>
        <p:txBody>
          <a:bodyPr/>
          <a:lstStyle/>
          <a:p>
            <a:r>
              <a:rPr lang="en-US" dirty="0"/>
              <a:t>Cross validation</a:t>
            </a:r>
          </a:p>
        </p:txBody>
      </p:sp>
      <p:sp>
        <p:nvSpPr>
          <p:cNvPr id="3" name="Content Placeholder 2">
            <a:extLst>
              <a:ext uri="{FF2B5EF4-FFF2-40B4-BE49-F238E27FC236}">
                <a16:creationId xmlns:a16="http://schemas.microsoft.com/office/drawing/2014/main" id="{9ECA58DF-828F-4A27-A439-3D0861EA28A4}"/>
              </a:ext>
            </a:extLst>
          </p:cNvPr>
          <p:cNvSpPr>
            <a:spLocks noGrp="1"/>
          </p:cNvSpPr>
          <p:nvPr>
            <p:ph idx="1"/>
          </p:nvPr>
        </p:nvSpPr>
        <p:spPr/>
        <p:txBody>
          <a:bodyPr/>
          <a:lstStyle/>
          <a:p>
            <a:r>
              <a:rPr lang="en-US" dirty="0">
                <a:latin typeface="Arial" panose="020B0604020202020204" pitchFamily="34" charset="0"/>
              </a:rPr>
              <a:t>P</a:t>
            </a:r>
            <a:r>
              <a:rPr lang="en-US" b="0" i="0" u="none" strike="noStrike" dirty="0">
                <a:effectLst/>
                <a:latin typeface="Arial" panose="020B0604020202020204" pitchFamily="34" charset="0"/>
              </a:rPr>
              <a:t>artitioning</a:t>
            </a:r>
            <a:r>
              <a:rPr lang="en-US" b="0" i="0" dirty="0">
                <a:effectLst/>
                <a:latin typeface="Arial" panose="020B0604020202020204" pitchFamily="34" charset="0"/>
              </a:rPr>
              <a:t> a </a:t>
            </a:r>
            <a:r>
              <a:rPr lang="en-US" b="0" i="0" u="none" strike="noStrike" dirty="0">
                <a:effectLst/>
                <a:latin typeface="Arial" panose="020B0604020202020204" pitchFamily="34" charset="0"/>
              </a:rPr>
              <a:t>sample</a:t>
            </a:r>
            <a:r>
              <a:rPr lang="en-US" b="0" i="0" dirty="0">
                <a:effectLst/>
                <a:latin typeface="Arial" panose="020B0604020202020204" pitchFamily="34" charset="0"/>
              </a:rPr>
              <a:t> of </a:t>
            </a:r>
            <a:r>
              <a:rPr lang="en-US" b="0" i="0" u="none" strike="noStrike" dirty="0">
                <a:effectLst/>
                <a:latin typeface="Arial" panose="020B0604020202020204" pitchFamily="34" charset="0"/>
              </a:rPr>
              <a:t>data</a:t>
            </a:r>
            <a:r>
              <a:rPr lang="en-US" b="0" i="0" dirty="0">
                <a:effectLst/>
                <a:latin typeface="Arial" panose="020B0604020202020204" pitchFamily="34" charset="0"/>
              </a:rPr>
              <a:t> into </a:t>
            </a:r>
            <a:r>
              <a:rPr lang="en-US" b="0" i="0" u="none" strike="noStrike" dirty="0">
                <a:effectLst/>
                <a:latin typeface="Arial" panose="020B0604020202020204" pitchFamily="34" charset="0"/>
              </a:rPr>
              <a:t>complementary</a:t>
            </a:r>
            <a:r>
              <a:rPr lang="en-US" b="0" i="0" dirty="0">
                <a:effectLst/>
                <a:latin typeface="Arial" panose="020B0604020202020204" pitchFamily="34" charset="0"/>
              </a:rPr>
              <a:t> subsets and validating the analysis on the other subset. Validation results are averaged over the rounds to give an estimate of the model's predictive performance.</a:t>
            </a:r>
          </a:p>
          <a:p>
            <a:r>
              <a:rPr lang="en-US" dirty="0">
                <a:latin typeface="Arial" panose="020B0604020202020204" pitchFamily="34" charset="0"/>
              </a:rPr>
              <a:t>The final step is to train the model on the entire dataset and by doing you get more training data because you don’t need a validation set.</a:t>
            </a:r>
          </a:p>
          <a:p>
            <a:r>
              <a:rPr lang="en-US" dirty="0">
                <a:latin typeface="Arial" panose="020B0604020202020204" pitchFamily="34" charset="0"/>
              </a:rPr>
              <a:t>Downside: training time is longer.</a:t>
            </a:r>
            <a:endParaRPr lang="en-US" dirty="0"/>
          </a:p>
        </p:txBody>
      </p:sp>
      <p:pic>
        <p:nvPicPr>
          <p:cNvPr id="10242" name="Picture 2" descr="Cross-Validation | DataRobot Artificial Intelligence Wiki">
            <a:extLst>
              <a:ext uri="{FF2B5EF4-FFF2-40B4-BE49-F238E27FC236}">
                <a16:creationId xmlns:a16="http://schemas.microsoft.com/office/drawing/2014/main" id="{39F317AA-1D59-486F-A269-90782480D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247" y="3516718"/>
            <a:ext cx="5581753" cy="334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42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D55C-D01A-4AED-8F93-6A2F408BEE65}"/>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3F6F92B3-934F-4E88-83B0-4D804E4A30EA}"/>
              </a:ext>
            </a:extLst>
          </p:cNvPr>
          <p:cNvSpPr>
            <a:spLocks noGrp="1"/>
          </p:cNvSpPr>
          <p:nvPr>
            <p:ph idx="1"/>
          </p:nvPr>
        </p:nvSpPr>
        <p:spPr/>
        <p:txBody>
          <a:bodyPr/>
          <a:lstStyle/>
          <a:p>
            <a:r>
              <a:rPr lang="en-US" dirty="0"/>
              <a:t>Take a pretrained model on a larger similar dataset and train again a subset of its layers to your new dataset.</a:t>
            </a:r>
          </a:p>
          <a:p>
            <a:r>
              <a:rPr lang="en-US" dirty="0"/>
              <a:t>The idea is that the features learned in the first layers are still relevant to your data, and all you need is to train the more complex layers near the output to learn your new data.</a:t>
            </a:r>
          </a:p>
        </p:txBody>
      </p:sp>
    </p:spTree>
    <p:extLst>
      <p:ext uri="{BB962C8B-B14F-4D97-AF65-F5344CB8AC3E}">
        <p14:creationId xmlns:p14="http://schemas.microsoft.com/office/powerpoint/2010/main" val="369622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6C9F-7AD6-4BF6-BC88-CC5E16B50FBB}"/>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10C2B5A7-E4C6-42AC-B072-8A8B1B63D24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E654A39-4338-44FF-A967-B40372FE92C1}"/>
              </a:ext>
            </a:extLst>
          </p:cNvPr>
          <p:cNvPicPr>
            <a:picLocks noChangeAspect="1"/>
          </p:cNvPicPr>
          <p:nvPr/>
        </p:nvPicPr>
        <p:blipFill rotWithShape="1">
          <a:blip r:embed="rId2"/>
          <a:srcRect l="34595"/>
          <a:stretch/>
        </p:blipFill>
        <p:spPr>
          <a:xfrm>
            <a:off x="7058676" y="1539240"/>
            <a:ext cx="5133324" cy="3806790"/>
          </a:xfrm>
          <a:prstGeom prst="rect">
            <a:avLst/>
          </a:prstGeom>
        </p:spPr>
      </p:pic>
      <p:pic>
        <p:nvPicPr>
          <p:cNvPr id="5" name="Picture 4">
            <a:extLst>
              <a:ext uri="{FF2B5EF4-FFF2-40B4-BE49-F238E27FC236}">
                <a16:creationId xmlns:a16="http://schemas.microsoft.com/office/drawing/2014/main" id="{E4BD6F8D-4A7B-49D4-B463-89EE503F32FB}"/>
              </a:ext>
            </a:extLst>
          </p:cNvPr>
          <p:cNvPicPr>
            <a:picLocks noChangeAspect="1"/>
          </p:cNvPicPr>
          <p:nvPr/>
        </p:nvPicPr>
        <p:blipFill>
          <a:blip r:embed="rId3"/>
          <a:stretch>
            <a:fillRect/>
          </a:stretch>
        </p:blipFill>
        <p:spPr>
          <a:xfrm>
            <a:off x="0" y="1871545"/>
            <a:ext cx="6969760" cy="3114910"/>
          </a:xfrm>
          <a:prstGeom prst="rect">
            <a:avLst/>
          </a:prstGeom>
        </p:spPr>
      </p:pic>
    </p:spTree>
    <p:extLst>
      <p:ext uri="{BB962C8B-B14F-4D97-AF65-F5344CB8AC3E}">
        <p14:creationId xmlns:p14="http://schemas.microsoft.com/office/powerpoint/2010/main" val="423266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6" name="Rectangle 5">
            <a:extLst>
              <a:ext uri="{FF2B5EF4-FFF2-40B4-BE49-F238E27FC236}">
                <a16:creationId xmlns:a16="http://schemas.microsoft.com/office/drawing/2014/main" id="{6A089BC5-F4AF-47FF-A5FF-2FCD151E21EA}"/>
              </a:ext>
            </a:extLst>
          </p:cNvPr>
          <p:cNvSpPr/>
          <p:nvPr/>
        </p:nvSpPr>
        <p:spPr>
          <a:xfrm>
            <a:off x="6339842" y="207264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61A5-BBD3-455C-8343-A89E1D227101}"/>
              </a:ext>
            </a:extLst>
          </p:cNvPr>
          <p:cNvSpPr/>
          <p:nvPr/>
        </p:nvSpPr>
        <p:spPr>
          <a:xfrm>
            <a:off x="6421122" y="3083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F7FCE-883D-4F46-845C-C84D33CB376C}"/>
              </a:ext>
            </a:extLst>
          </p:cNvPr>
          <p:cNvSpPr/>
          <p:nvPr/>
        </p:nvSpPr>
        <p:spPr>
          <a:xfrm>
            <a:off x="6382900" y="1087659"/>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4E26C9-B9F4-4A3D-A391-96D5E14F08D6}"/>
              </a:ext>
            </a:extLst>
          </p:cNvPr>
          <p:cNvSpPr/>
          <p:nvPr/>
        </p:nvSpPr>
        <p:spPr>
          <a:xfrm>
            <a:off x="8950962" y="160528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66C6E4-EB8E-4ABA-8580-C0266836D4A9}"/>
              </a:ext>
            </a:extLst>
          </p:cNvPr>
          <p:cNvSpPr/>
          <p:nvPr/>
        </p:nvSpPr>
        <p:spPr>
          <a:xfrm>
            <a:off x="11417426" y="2321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B6BED2-3798-4513-9A42-D16BE0DF2E40}"/>
              </a:ext>
            </a:extLst>
          </p:cNvPr>
          <p:cNvSpPr/>
          <p:nvPr/>
        </p:nvSpPr>
        <p:spPr>
          <a:xfrm>
            <a:off x="178048" y="3083560"/>
            <a:ext cx="5674112" cy="2534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60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917-5EBD-4465-A384-0D1939FE75E7}"/>
              </a:ext>
            </a:extLst>
          </p:cNvPr>
          <p:cNvSpPr>
            <a:spLocks noGrp="1"/>
          </p:cNvSpPr>
          <p:nvPr>
            <p:ph type="title"/>
          </p:nvPr>
        </p:nvSpPr>
        <p:spPr/>
        <p:txBody>
          <a:bodyPr/>
          <a:lstStyle/>
          <a:p>
            <a:r>
              <a:rPr lang="en-US" dirty="0"/>
              <a:t>Overfitting- the upside</a:t>
            </a:r>
          </a:p>
        </p:txBody>
      </p:sp>
      <p:sp>
        <p:nvSpPr>
          <p:cNvPr id="3" name="Content Placeholder 2">
            <a:extLst>
              <a:ext uri="{FF2B5EF4-FFF2-40B4-BE49-F238E27FC236}">
                <a16:creationId xmlns:a16="http://schemas.microsoft.com/office/drawing/2014/main" id="{0301BF9F-B3E8-468F-AF01-40D1212948D1}"/>
              </a:ext>
            </a:extLst>
          </p:cNvPr>
          <p:cNvSpPr>
            <a:spLocks noGrp="1"/>
          </p:cNvSpPr>
          <p:nvPr>
            <p:ph idx="1"/>
          </p:nvPr>
        </p:nvSpPr>
        <p:spPr/>
        <p:txBody>
          <a:bodyPr/>
          <a:lstStyle/>
          <a:p>
            <a:r>
              <a:rPr lang="en-US" dirty="0"/>
              <a:t>Overfitting isn’t always bad- there is a known trick to check the correctness of your NN: </a:t>
            </a:r>
            <a:r>
              <a:rPr lang="en-US" b="1" dirty="0"/>
              <a:t>take a small batch of data and try intentionally to overfit it!</a:t>
            </a:r>
          </a:p>
          <a:p>
            <a:r>
              <a:rPr lang="en-US" dirty="0"/>
              <a:t>This will show you if you have any underlying problems in your net architecture before you start train.</a:t>
            </a:r>
          </a:p>
        </p:txBody>
      </p:sp>
    </p:spTree>
    <p:extLst>
      <p:ext uri="{BB962C8B-B14F-4D97-AF65-F5344CB8AC3E}">
        <p14:creationId xmlns:p14="http://schemas.microsoft.com/office/powerpoint/2010/main" val="193430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dirty="0" err="1"/>
              <a:t>ConvNets</a:t>
            </a:r>
            <a:endParaRPr lang="en-US" dirty="0"/>
          </a:p>
          <a:p>
            <a:pPr lvl="1"/>
            <a:r>
              <a:rPr lang="en-US" dirty="0"/>
              <a:t>Convolution layer</a:t>
            </a:r>
          </a:p>
          <a:p>
            <a:pPr lvl="1"/>
            <a:r>
              <a:rPr lang="en-US" dirty="0"/>
              <a:t>Pooling layer</a:t>
            </a:r>
          </a:p>
          <a:p>
            <a:r>
              <a:rPr lang="en-US" dirty="0"/>
              <a:t>Overfitting</a:t>
            </a:r>
          </a:p>
          <a:p>
            <a:r>
              <a:rPr lang="en-US" b="1" dirty="0"/>
              <a:t>Architectures</a:t>
            </a:r>
          </a:p>
          <a:p>
            <a:pPr lvl="1"/>
            <a:r>
              <a:rPr lang="en-US" dirty="0" err="1"/>
              <a:t>Alexnet</a:t>
            </a:r>
            <a:r>
              <a:rPr lang="en-US" dirty="0"/>
              <a:t> (dropout)</a:t>
            </a:r>
          </a:p>
          <a:p>
            <a:pPr lvl="1"/>
            <a:r>
              <a:rPr lang="en-US" dirty="0"/>
              <a:t>VGG</a:t>
            </a:r>
          </a:p>
          <a:p>
            <a:pPr lvl="1"/>
            <a:r>
              <a:rPr lang="en-US" dirty="0" err="1"/>
              <a:t>ResNet</a:t>
            </a:r>
            <a:r>
              <a:rPr lang="en-US" dirty="0"/>
              <a:t> (batch norm)</a:t>
            </a:r>
          </a:p>
        </p:txBody>
      </p:sp>
    </p:spTree>
    <p:extLst>
      <p:ext uri="{BB962C8B-B14F-4D97-AF65-F5344CB8AC3E}">
        <p14:creationId xmlns:p14="http://schemas.microsoft.com/office/powerpoint/2010/main" val="1466182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6A10-1DDE-481F-B902-9F7C7F26D914}"/>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61F8E4AD-89F7-4401-BBAC-AE41796102AD}"/>
              </a:ext>
            </a:extLst>
          </p:cNvPr>
          <p:cNvSpPr>
            <a:spLocks noGrp="1"/>
          </p:cNvSpPr>
          <p:nvPr>
            <p:ph idx="1"/>
          </p:nvPr>
        </p:nvSpPr>
        <p:spPr/>
        <p:txBody>
          <a:bodyPr/>
          <a:lstStyle/>
          <a:p>
            <a:r>
              <a:rPr lang="en-US" dirty="0"/>
              <a:t>The winner of the 2012 IMAGENET competition (classification % of top 5 out of 1000 labels).</a:t>
            </a:r>
          </a:p>
          <a:p>
            <a:endParaRPr lang="en-US" dirty="0"/>
          </a:p>
          <a:p>
            <a:r>
              <a:rPr lang="en-US" dirty="0"/>
              <a:t>224X224X3 input. </a:t>
            </a:r>
          </a:p>
          <a:p>
            <a:r>
              <a:rPr lang="en-US" dirty="0"/>
              <a:t>8 learnable layers.</a:t>
            </a:r>
          </a:p>
          <a:p>
            <a:r>
              <a:rPr lang="en-US" i="0" dirty="0">
                <a:solidFill>
                  <a:srgbClr val="202124"/>
                </a:solidFill>
                <a:effectLst/>
              </a:rPr>
              <a:t>61M parameters.</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CCEB80E8-D8F5-4BF2-830D-84F9FAC3916B}"/>
              </a:ext>
            </a:extLst>
          </p:cNvPr>
          <p:cNvGrpSpPr/>
          <p:nvPr/>
        </p:nvGrpSpPr>
        <p:grpSpPr>
          <a:xfrm>
            <a:off x="3972560" y="1259840"/>
            <a:ext cx="4029971" cy="5506720"/>
            <a:chOff x="7645523" y="1524000"/>
            <a:chExt cx="3801248" cy="5242560"/>
          </a:xfrm>
        </p:grpSpPr>
        <p:pic>
          <p:nvPicPr>
            <p:cNvPr id="5" name="Picture 4" descr="Table&#10;&#10;Description automatically generated with medium confidence">
              <a:extLst>
                <a:ext uri="{FF2B5EF4-FFF2-40B4-BE49-F238E27FC236}">
                  <a16:creationId xmlns:a16="http://schemas.microsoft.com/office/drawing/2014/main" id="{A9D7E4A4-B2B5-4123-AD73-117FA6717B34}"/>
                </a:ext>
              </a:extLst>
            </p:cNvPr>
            <p:cNvPicPr>
              <a:picLocks noChangeAspect="1"/>
            </p:cNvPicPr>
            <p:nvPr/>
          </p:nvPicPr>
          <p:blipFill rotWithShape="1">
            <a:blip r:embed="rId2"/>
            <a:srcRect t="5014"/>
            <a:stretch/>
          </p:blipFill>
          <p:spPr>
            <a:xfrm>
              <a:off x="7645523" y="1524000"/>
              <a:ext cx="3801248" cy="5196840"/>
            </a:xfrm>
            <a:prstGeom prst="rect">
              <a:avLst/>
            </a:prstGeom>
          </p:spPr>
        </p:pic>
        <p:pic>
          <p:nvPicPr>
            <p:cNvPr id="11266" name="Picture 2">
              <a:extLst>
                <a:ext uri="{FF2B5EF4-FFF2-40B4-BE49-F238E27FC236}">
                  <a16:creationId xmlns:a16="http://schemas.microsoft.com/office/drawing/2014/main" id="{1C1DD110-BB37-4801-B8BF-4234ECE6A4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777" t="85250" r="1810" b="10598"/>
            <a:stretch/>
          </p:blipFill>
          <p:spPr bwMode="auto">
            <a:xfrm>
              <a:off x="9639299" y="6526530"/>
              <a:ext cx="659131" cy="2400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351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5C4B-4F34-40E1-B005-BB13676DA69D}"/>
              </a:ext>
            </a:extLst>
          </p:cNvPr>
          <p:cNvSpPr>
            <a:spLocks noGrp="1"/>
          </p:cNvSpPr>
          <p:nvPr>
            <p:ph type="title"/>
          </p:nvPr>
        </p:nvSpPr>
        <p:spPr/>
        <p:txBody>
          <a:bodyPr/>
          <a:lstStyle/>
          <a:p>
            <a:r>
              <a:rPr lang="en-US" dirty="0" err="1"/>
              <a:t>Alexnet</a:t>
            </a:r>
            <a:endParaRPr lang="en-US" dirty="0"/>
          </a:p>
        </p:txBody>
      </p:sp>
      <p:sp>
        <p:nvSpPr>
          <p:cNvPr id="3" name="Content Placeholder 2">
            <a:extLst>
              <a:ext uri="{FF2B5EF4-FFF2-40B4-BE49-F238E27FC236}">
                <a16:creationId xmlns:a16="http://schemas.microsoft.com/office/drawing/2014/main" id="{15DB9C02-5F0E-45A8-A372-DF54E6632B02}"/>
              </a:ext>
            </a:extLst>
          </p:cNvPr>
          <p:cNvSpPr>
            <a:spLocks noGrp="1"/>
          </p:cNvSpPr>
          <p:nvPr>
            <p:ph idx="1"/>
          </p:nvPr>
        </p:nvSpPr>
        <p:spPr/>
        <p:txBody>
          <a:bodyPr/>
          <a:lstStyle/>
          <a:p>
            <a:r>
              <a:rPr lang="en-US" dirty="0"/>
              <a:t>Interesting facts:</a:t>
            </a:r>
          </a:p>
          <a:p>
            <a:pPr lvl="1"/>
            <a:r>
              <a:rPr lang="en-US" dirty="0"/>
              <a:t>The first winner of IMAGENET who used NN- started the NN trend we are feeling now.</a:t>
            </a:r>
          </a:p>
          <a:p>
            <a:pPr lvl="1"/>
            <a:r>
              <a:rPr lang="en-US" dirty="0"/>
              <a:t>Not really used today.</a:t>
            </a:r>
          </a:p>
          <a:p>
            <a:pPr lvl="1"/>
            <a:r>
              <a:rPr lang="en-US" dirty="0"/>
              <a:t>Used dropout as a technique to avoid overfitting.</a:t>
            </a:r>
          </a:p>
        </p:txBody>
      </p:sp>
      <p:pic>
        <p:nvPicPr>
          <p:cNvPr id="4" name="Picture 3">
            <a:extLst>
              <a:ext uri="{FF2B5EF4-FFF2-40B4-BE49-F238E27FC236}">
                <a16:creationId xmlns:a16="http://schemas.microsoft.com/office/drawing/2014/main" id="{90D11AE4-8F10-4395-BC89-5300FDAEF34D}"/>
              </a:ext>
            </a:extLst>
          </p:cNvPr>
          <p:cNvPicPr>
            <a:picLocks noChangeAspect="1"/>
          </p:cNvPicPr>
          <p:nvPr/>
        </p:nvPicPr>
        <p:blipFill rotWithShape="1">
          <a:blip r:embed="rId2"/>
          <a:srcRect l="16444" t="24288" r="21111" b="12136"/>
          <a:stretch/>
        </p:blipFill>
        <p:spPr>
          <a:xfrm>
            <a:off x="7293982" y="3119120"/>
            <a:ext cx="4898018" cy="3738880"/>
          </a:xfrm>
          <a:prstGeom prst="rect">
            <a:avLst/>
          </a:prstGeom>
        </p:spPr>
      </p:pic>
    </p:spTree>
    <p:extLst>
      <p:ext uri="{BB962C8B-B14F-4D97-AF65-F5344CB8AC3E}">
        <p14:creationId xmlns:p14="http://schemas.microsoft.com/office/powerpoint/2010/main" val="614872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3B3C-0C7F-434D-85DD-FC18EB2B2D5C}"/>
              </a:ext>
            </a:extLst>
          </p:cNvPr>
          <p:cNvSpPr>
            <a:spLocks noGrp="1"/>
          </p:cNvSpPr>
          <p:nvPr>
            <p:ph type="title"/>
          </p:nvPr>
        </p:nvSpPr>
        <p:spPr/>
        <p:txBody>
          <a:bodyPr/>
          <a:lstStyle/>
          <a:p>
            <a:r>
              <a:rPr lang="en-US" dirty="0"/>
              <a:t>dropout</a:t>
            </a:r>
          </a:p>
        </p:txBody>
      </p:sp>
      <p:sp>
        <p:nvSpPr>
          <p:cNvPr id="3" name="Content Placeholder 2">
            <a:extLst>
              <a:ext uri="{FF2B5EF4-FFF2-40B4-BE49-F238E27FC236}">
                <a16:creationId xmlns:a16="http://schemas.microsoft.com/office/drawing/2014/main" id="{4EFE96F2-88F7-4549-B60A-B80733DB0680}"/>
              </a:ext>
            </a:extLst>
          </p:cNvPr>
          <p:cNvSpPr>
            <a:spLocks noGrp="1"/>
          </p:cNvSpPr>
          <p:nvPr>
            <p:ph idx="1"/>
          </p:nvPr>
        </p:nvSpPr>
        <p:spPr/>
        <p:txBody>
          <a:bodyPr/>
          <a:lstStyle/>
          <a:p>
            <a:r>
              <a:rPr lang="en-US" dirty="0">
                <a:solidFill>
                  <a:srgbClr val="3C3C3C"/>
                </a:solidFill>
                <a:latin typeface="Roboto" panose="02000000000000000000" pitchFamily="2" charset="0"/>
              </a:rPr>
              <a:t>N</a:t>
            </a:r>
            <a:r>
              <a:rPr lang="en-US" b="0" i="0" dirty="0">
                <a:solidFill>
                  <a:srgbClr val="3C3C3C"/>
                </a:solidFill>
                <a:effectLst/>
                <a:latin typeface="Roboto" panose="02000000000000000000" pitchFamily="2" charset="0"/>
              </a:rPr>
              <a:t>euron is dropped from the network with a probability of 0.5. When a neuron is dropped, it does not contribute to either forward or backward propagation. </a:t>
            </a:r>
            <a:endParaRPr lang="en-US" dirty="0">
              <a:solidFill>
                <a:srgbClr val="3C3C3C"/>
              </a:solidFill>
              <a:latin typeface="Roboto" panose="02000000000000000000" pitchFamily="2" charset="0"/>
            </a:endParaRPr>
          </a:p>
          <a:p>
            <a:r>
              <a:rPr lang="en-US" dirty="0">
                <a:solidFill>
                  <a:srgbClr val="3C3C3C"/>
                </a:solidFill>
                <a:latin typeface="Roboto" panose="02000000000000000000" pitchFamily="2" charset="0"/>
              </a:rPr>
              <a:t>E</a:t>
            </a:r>
            <a:r>
              <a:rPr lang="en-US" b="0" i="0" dirty="0">
                <a:solidFill>
                  <a:srgbClr val="3C3C3C"/>
                </a:solidFill>
                <a:effectLst/>
                <a:latin typeface="Roboto" panose="02000000000000000000" pitchFamily="2" charset="0"/>
              </a:rPr>
              <a:t>very input goes through a different network architecture, </a:t>
            </a:r>
            <a:r>
              <a:rPr lang="en-US" dirty="0">
                <a:solidFill>
                  <a:srgbClr val="3C3C3C"/>
                </a:solidFill>
                <a:latin typeface="Roboto" panose="02000000000000000000" pitchFamily="2" charset="0"/>
              </a:rPr>
              <a:t>a</a:t>
            </a:r>
            <a:r>
              <a:rPr lang="en-US" b="0" i="0" dirty="0">
                <a:solidFill>
                  <a:srgbClr val="3C3C3C"/>
                </a:solidFill>
                <a:effectLst/>
                <a:latin typeface="Roboto" panose="02000000000000000000" pitchFamily="2" charset="0"/>
              </a:rPr>
              <a:t>s a result, the learnt weight parameters are more robust.</a:t>
            </a:r>
          </a:p>
          <a:p>
            <a:r>
              <a:rPr lang="en-US" b="0" i="0" dirty="0">
                <a:solidFill>
                  <a:srgbClr val="3C3C3C"/>
                </a:solidFill>
                <a:effectLst/>
                <a:latin typeface="Roboto" panose="02000000000000000000" pitchFamily="2" charset="0"/>
              </a:rPr>
              <a:t>During testing, there is no dropout and the whole network is used, but output is scaled by a factor of 0.5 to account for the missed neurons while training. </a:t>
            </a:r>
          </a:p>
          <a:p>
            <a:r>
              <a:rPr lang="en-US" b="0" i="0" dirty="0">
                <a:solidFill>
                  <a:srgbClr val="3C3C3C"/>
                </a:solidFill>
                <a:effectLst/>
                <a:latin typeface="Roboto" panose="02000000000000000000" pitchFamily="2" charset="0"/>
              </a:rPr>
              <a:t>Dropout increases the number of iterations                                               needed to converge by a factor of 2.</a:t>
            </a:r>
            <a:endParaRPr lang="en-US" dirty="0"/>
          </a:p>
        </p:txBody>
      </p:sp>
      <p:pic>
        <p:nvPicPr>
          <p:cNvPr id="12290" name="Picture 2" descr="Dropout in (Deep) Machine learning | by Amar Budhiraja | Medium">
            <a:extLst>
              <a:ext uri="{FF2B5EF4-FFF2-40B4-BE49-F238E27FC236}">
                <a16:creationId xmlns:a16="http://schemas.microsoft.com/office/drawing/2014/main" id="{7707CE1C-F5D8-4725-9BBB-50B67BAF5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484" y="4399280"/>
            <a:ext cx="4771516" cy="237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98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7443-6F8C-4BC8-AC66-DF8ABF29040A}"/>
              </a:ext>
            </a:extLst>
          </p:cNvPr>
          <p:cNvSpPr>
            <a:spLocks noGrp="1"/>
          </p:cNvSpPr>
          <p:nvPr>
            <p:ph type="title"/>
          </p:nvPr>
        </p:nvSpPr>
        <p:spPr/>
        <p:txBody>
          <a:bodyPr/>
          <a:lstStyle/>
          <a:p>
            <a:r>
              <a:rPr lang="en-US" dirty="0"/>
              <a:t>VGG16</a:t>
            </a:r>
          </a:p>
        </p:txBody>
      </p:sp>
      <p:sp>
        <p:nvSpPr>
          <p:cNvPr id="3" name="Content Placeholder 2">
            <a:extLst>
              <a:ext uri="{FF2B5EF4-FFF2-40B4-BE49-F238E27FC236}">
                <a16:creationId xmlns:a16="http://schemas.microsoft.com/office/drawing/2014/main" id="{1A242346-5952-41BA-9BB6-EA8DB090B9D0}"/>
              </a:ext>
            </a:extLst>
          </p:cNvPr>
          <p:cNvSpPr>
            <a:spLocks noGrp="1"/>
          </p:cNvSpPr>
          <p:nvPr>
            <p:ph idx="1"/>
          </p:nvPr>
        </p:nvSpPr>
        <p:spPr/>
        <p:txBody>
          <a:bodyPr/>
          <a:lstStyle/>
          <a:p>
            <a:r>
              <a:rPr lang="en-US" dirty="0"/>
              <a:t>Winner of IMAGENET 2014 classification challenge.</a:t>
            </a:r>
          </a:p>
          <a:p>
            <a:r>
              <a:rPr lang="en-US" dirty="0"/>
              <a:t>16 layers (there are also other variations with 11,13 and 19 layers).</a:t>
            </a:r>
          </a:p>
          <a:p>
            <a:r>
              <a:rPr lang="en-US" dirty="0"/>
              <a:t>138M parameters.</a:t>
            </a:r>
          </a:p>
          <a:p>
            <a:r>
              <a:rPr lang="en-US" dirty="0"/>
              <a:t>Used small receptive fields with stacked conv layers (shown before)- compared to 11X11 and 5X5 in </a:t>
            </a:r>
            <a:r>
              <a:rPr lang="en-US" dirty="0" err="1"/>
              <a:t>AlexNet</a:t>
            </a:r>
            <a:r>
              <a:rPr lang="en-US" dirty="0"/>
              <a:t>, her there is only 3X3 layers.</a:t>
            </a:r>
          </a:p>
          <a:p>
            <a:r>
              <a:rPr lang="en-US" dirty="0"/>
              <a:t>Still in use today!</a:t>
            </a:r>
          </a:p>
        </p:txBody>
      </p:sp>
      <p:pic>
        <p:nvPicPr>
          <p:cNvPr id="13314" name="Picture 2" descr="Fig. A1. The standard VGG-16 network architecture as proposed in [32]. Note that only layers “conv1” to “fc7” are used in the feature extractor.">
            <a:extLst>
              <a:ext uri="{FF2B5EF4-FFF2-40B4-BE49-F238E27FC236}">
                <a16:creationId xmlns:a16="http://schemas.microsoft.com/office/drawing/2014/main" id="{748DF374-F49E-4B42-9E9E-55935FB84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0" y="3211157"/>
            <a:ext cx="5740400" cy="364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90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B2A9-5B01-47EC-8FB6-98A6D3C06478}"/>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8CE1742F-113C-41F4-93C7-10370BA2831D}"/>
              </a:ext>
            </a:extLst>
          </p:cNvPr>
          <p:cNvSpPr>
            <a:spLocks noGrp="1"/>
          </p:cNvSpPr>
          <p:nvPr>
            <p:ph idx="1"/>
          </p:nvPr>
        </p:nvSpPr>
        <p:spPr/>
        <p:txBody>
          <a:bodyPr/>
          <a:lstStyle/>
          <a:p>
            <a:r>
              <a:rPr lang="en-US" dirty="0"/>
              <a:t>Winner of IMAGENET 2015 classification challenge.</a:t>
            </a:r>
          </a:p>
          <a:p>
            <a:r>
              <a:rPr lang="en-US" dirty="0"/>
              <a:t>152 layers (there are also other variations with 18,34,50 and 101 layers).</a:t>
            </a:r>
          </a:p>
          <a:p>
            <a:r>
              <a:rPr lang="en-US" dirty="0"/>
              <a:t>60M parameters (&lt;0.5X VGG16!!!).</a:t>
            </a:r>
          </a:p>
          <a:p>
            <a:r>
              <a:rPr lang="en-US" dirty="0"/>
              <a:t>Still in use today!</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7B7C1C0B-E7C3-45AE-9375-51B477017169}"/>
              </a:ext>
            </a:extLst>
          </p:cNvPr>
          <p:cNvPicPr>
            <a:picLocks noChangeAspect="1"/>
          </p:cNvPicPr>
          <p:nvPr/>
        </p:nvPicPr>
        <p:blipFill>
          <a:blip r:embed="rId2"/>
          <a:stretch>
            <a:fillRect/>
          </a:stretch>
        </p:blipFill>
        <p:spPr>
          <a:xfrm>
            <a:off x="0" y="4654626"/>
            <a:ext cx="12192000" cy="2203374"/>
          </a:xfrm>
          <a:prstGeom prst="rect">
            <a:avLst/>
          </a:prstGeom>
        </p:spPr>
      </p:pic>
    </p:spTree>
    <p:extLst>
      <p:ext uri="{BB962C8B-B14F-4D97-AF65-F5344CB8AC3E}">
        <p14:creationId xmlns:p14="http://schemas.microsoft.com/office/powerpoint/2010/main" val="4254800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D04F-E25C-400D-848A-74261B5E8C2B}"/>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A7C357BC-CE55-4F88-9111-13C3456F9CB6}"/>
              </a:ext>
            </a:extLst>
          </p:cNvPr>
          <p:cNvSpPr>
            <a:spLocks noGrp="1"/>
          </p:cNvSpPr>
          <p:nvPr>
            <p:ph idx="1"/>
          </p:nvPr>
        </p:nvSpPr>
        <p:spPr/>
        <p:txBody>
          <a:bodyPr/>
          <a:lstStyle/>
          <a:p>
            <a:r>
              <a:rPr lang="en-US" dirty="0"/>
              <a:t>Interesting blocks:</a:t>
            </a:r>
          </a:p>
          <a:p>
            <a:pPr lvl="1"/>
            <a:r>
              <a:rPr lang="en-US" dirty="0"/>
              <a:t>Batch norm (for vanishing gradient problem).</a:t>
            </a:r>
          </a:p>
          <a:p>
            <a:pPr lvl="1"/>
            <a:r>
              <a:rPr lang="en-US" dirty="0"/>
              <a:t>Residual block (for train accuracy degradation) – out of scope.</a:t>
            </a:r>
          </a:p>
        </p:txBody>
      </p:sp>
      <p:pic>
        <p:nvPicPr>
          <p:cNvPr id="4" name="Picture 3" descr="A picture containing text, flash memory&#10;&#10;Description automatically generated">
            <a:extLst>
              <a:ext uri="{FF2B5EF4-FFF2-40B4-BE49-F238E27FC236}">
                <a16:creationId xmlns:a16="http://schemas.microsoft.com/office/drawing/2014/main" id="{86D77D0C-694F-40BF-A524-22F0110CD72A}"/>
              </a:ext>
            </a:extLst>
          </p:cNvPr>
          <p:cNvPicPr>
            <a:picLocks noChangeAspect="1"/>
          </p:cNvPicPr>
          <p:nvPr/>
        </p:nvPicPr>
        <p:blipFill>
          <a:blip r:embed="rId2"/>
          <a:stretch>
            <a:fillRect/>
          </a:stretch>
        </p:blipFill>
        <p:spPr>
          <a:xfrm>
            <a:off x="3875514" y="3742890"/>
            <a:ext cx="8316486" cy="3115110"/>
          </a:xfrm>
          <a:prstGeom prst="rect">
            <a:avLst/>
          </a:prstGeom>
        </p:spPr>
      </p:pic>
    </p:spTree>
    <p:extLst>
      <p:ext uri="{BB962C8B-B14F-4D97-AF65-F5344CB8AC3E}">
        <p14:creationId xmlns:p14="http://schemas.microsoft.com/office/powerpoint/2010/main" val="1340886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61DE-9627-49B8-B414-ECE1F1A411FA}"/>
              </a:ext>
            </a:extLst>
          </p:cNvPr>
          <p:cNvSpPr>
            <a:spLocks noGrp="1"/>
          </p:cNvSpPr>
          <p:nvPr>
            <p:ph type="title"/>
          </p:nvPr>
        </p:nvSpPr>
        <p:spPr/>
        <p:txBody>
          <a:bodyPr/>
          <a:lstStyle/>
          <a:p>
            <a:r>
              <a:rPr lang="en-US" dirty="0"/>
              <a:t>Vanishing gradient</a:t>
            </a:r>
          </a:p>
        </p:txBody>
      </p:sp>
      <p:sp>
        <p:nvSpPr>
          <p:cNvPr id="3" name="Content Placeholder 2">
            <a:extLst>
              <a:ext uri="{FF2B5EF4-FFF2-40B4-BE49-F238E27FC236}">
                <a16:creationId xmlns:a16="http://schemas.microsoft.com/office/drawing/2014/main" id="{E1B1D495-BCE6-4351-AD70-EED7BF9254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654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5" name="TextBox 4">
            <a:extLst>
              <a:ext uri="{FF2B5EF4-FFF2-40B4-BE49-F238E27FC236}">
                <a16:creationId xmlns:a16="http://schemas.microsoft.com/office/drawing/2014/main" id="{2A9708C3-08F1-4045-900E-6B0394DAE5BC}"/>
              </a:ext>
            </a:extLst>
          </p:cNvPr>
          <p:cNvSpPr txBox="1"/>
          <p:nvPr/>
        </p:nvSpPr>
        <p:spPr>
          <a:xfrm>
            <a:off x="6299200" y="3818159"/>
            <a:ext cx="5892800" cy="584775"/>
          </a:xfrm>
          <a:prstGeom prst="rect">
            <a:avLst/>
          </a:prstGeom>
          <a:noFill/>
        </p:spPr>
        <p:txBody>
          <a:bodyPr wrap="square" rtlCol="0">
            <a:spAutoFit/>
          </a:bodyPr>
          <a:lstStyle/>
          <a:p>
            <a:r>
              <a:rPr lang="en-US" sz="3200" dirty="0"/>
              <a:t>This is called- </a:t>
            </a:r>
            <a:r>
              <a:rPr lang="en-US" sz="3200" b="1" dirty="0"/>
              <a:t>the forward pass</a:t>
            </a:r>
          </a:p>
        </p:txBody>
      </p:sp>
      <p:sp>
        <p:nvSpPr>
          <p:cNvPr id="11" name="Rectangle 10">
            <a:extLst>
              <a:ext uri="{FF2B5EF4-FFF2-40B4-BE49-F238E27FC236}">
                <a16:creationId xmlns:a16="http://schemas.microsoft.com/office/drawing/2014/main" id="{D435A924-5AA4-4030-AB15-C8A9A2AA88AF}"/>
              </a:ext>
            </a:extLst>
          </p:cNvPr>
          <p:cNvSpPr/>
          <p:nvPr/>
        </p:nvSpPr>
        <p:spPr>
          <a:xfrm>
            <a:off x="178048" y="3159760"/>
            <a:ext cx="5674112" cy="2458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571714"/>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14658</TotalTime>
  <Words>1725</Words>
  <Application>Microsoft Office PowerPoint</Application>
  <PresentationFormat>Widescreen</PresentationFormat>
  <Paragraphs>300</Paragraphs>
  <Slides>88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Cambria Math</vt:lpstr>
      <vt:lpstr>Roboto</vt:lpstr>
      <vt:lpstr>class_layout</vt:lpstr>
      <vt:lpstr>NN basics 2</vt:lpstr>
      <vt:lpstr>References</vt:lpstr>
      <vt:lpstr>contents</vt:lpstr>
      <vt:lpstr>Loss derivation</vt:lpstr>
      <vt:lpstr>Bad idea- by hand</vt:lpstr>
      <vt:lpstr>Good idea- back 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conclusions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 conv layers</vt:lpstr>
      <vt:lpstr>Stacking conv layers</vt:lpstr>
      <vt:lpstr>Stacking conv layers</vt:lpstr>
      <vt:lpstr>Stacking conv layers</vt:lpstr>
      <vt:lpstr>Stacking conv layers</vt:lpstr>
      <vt:lpstr>contents</vt:lpstr>
      <vt:lpstr>PowerPoint Presentation</vt:lpstr>
      <vt:lpstr>PowerPoint Presentation</vt:lpstr>
      <vt:lpstr>PowerPoint Presentation</vt:lpstr>
      <vt:lpstr>PowerPoint Presentation</vt:lpstr>
      <vt:lpstr>Layer depth</vt:lpstr>
      <vt:lpstr>PowerPoint Presentation</vt:lpstr>
      <vt:lpstr>PowerPoint Presentation</vt:lpstr>
      <vt:lpstr>PowerPoint Presentation</vt:lpstr>
      <vt:lpstr>contents</vt:lpstr>
      <vt:lpstr>Overfitting</vt:lpstr>
      <vt:lpstr>Overfitting</vt:lpstr>
      <vt:lpstr>Remove outliers</vt:lpstr>
      <vt:lpstr>Augmentations </vt:lpstr>
      <vt:lpstr>Cross validation</vt:lpstr>
      <vt:lpstr>Transfer learning</vt:lpstr>
      <vt:lpstr>Transfer learning</vt:lpstr>
      <vt:lpstr>Overfitting- the upside</vt:lpstr>
      <vt:lpstr>contents</vt:lpstr>
      <vt:lpstr>Alexnet</vt:lpstr>
      <vt:lpstr>Alexnet</vt:lpstr>
      <vt:lpstr>dropout</vt:lpstr>
      <vt:lpstr>VGG16</vt:lpstr>
      <vt:lpstr>ResNet</vt:lpstr>
      <vt:lpstr>ResNet</vt:lpstr>
      <vt:lpstr>Vanishing gradient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2</dc:title>
  <dc:creator> </dc:creator>
  <cp:lastModifiedBy>yoni chechik</cp:lastModifiedBy>
  <cp:revision>281</cp:revision>
  <dcterms:created xsi:type="dcterms:W3CDTF">2019-11-08T16:12:10Z</dcterms:created>
  <dcterms:modified xsi:type="dcterms:W3CDTF">2021-08-21T15:58:32Z</dcterms:modified>
</cp:coreProperties>
</file>